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25" r:id="rId1"/>
  </p:sldMasterIdLst>
  <p:notesMasterIdLst>
    <p:notesMasterId r:id="rId18"/>
  </p:notesMasterIdLst>
  <p:sldIdLst>
    <p:sldId id="256" r:id="rId2"/>
    <p:sldId id="257" r:id="rId3"/>
    <p:sldId id="258" r:id="rId4"/>
    <p:sldId id="260" r:id="rId5"/>
    <p:sldId id="259" r:id="rId6"/>
    <p:sldId id="261" r:id="rId7"/>
    <p:sldId id="263" r:id="rId8"/>
    <p:sldId id="264" r:id="rId9"/>
    <p:sldId id="265" r:id="rId10"/>
    <p:sldId id="266" r:id="rId11"/>
    <p:sldId id="267" r:id="rId12"/>
    <p:sldId id="268" r:id="rId13"/>
    <p:sldId id="269" r:id="rId14"/>
    <p:sldId id="270" r:id="rId15"/>
    <p:sldId id="262"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81"/>
    <p:restoredTop sz="82653"/>
  </p:normalViewPr>
  <p:slideViewPr>
    <p:cSldViewPr snapToGrid="0" snapToObjects="1">
      <p:cViewPr varScale="1">
        <p:scale>
          <a:sx n="119" d="100"/>
          <a:sy n="119"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g>
</file>

<file path=ppt/media/image21.jpg>
</file>

<file path=ppt/media/image22.jpeg>
</file>

<file path=ppt/media/image23.jpeg>
</file>

<file path=ppt/media/image24.jpeg>
</file>

<file path=ppt/media/image25.jpg>
</file>

<file path=ppt/media/image3.jp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3CE40ED-0C83-5E43-AF95-811ACD5794D4}" type="datetimeFigureOut">
              <a:rPr lang="en-US" smtClean="0"/>
              <a:t>8/12/22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A17573-FE7D-2E48-A83F-F6CC96A2055A}" type="slidenum">
              <a:rPr lang="en-US" smtClean="0"/>
              <a:t>‹#›</a:t>
            </a:fld>
            <a:endParaRPr lang="en-US"/>
          </a:p>
        </p:txBody>
      </p:sp>
    </p:spTree>
    <p:extLst>
      <p:ext uri="{BB962C8B-B14F-4D97-AF65-F5344CB8AC3E}">
        <p14:creationId xmlns:p14="http://schemas.microsoft.com/office/powerpoint/2010/main" val="7256494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1</a:t>
            </a:fld>
            <a:endParaRPr lang="en-US"/>
          </a:p>
        </p:txBody>
      </p:sp>
    </p:spTree>
    <p:extLst>
      <p:ext uri="{BB962C8B-B14F-4D97-AF65-F5344CB8AC3E}">
        <p14:creationId xmlns:p14="http://schemas.microsoft.com/office/powerpoint/2010/main" val="37538460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Background: </a:t>
            </a:r>
            <a:r>
              <a:rPr lang="en-US" dirty="0">
                <a:effectLst/>
              </a:rPr>
              <a:t>Amyloid pathology, vascular disease pathology, and hippocampal atrophy are associated with cognitive trajectories in older adults. However, there is almost no prior evidence on how these pathologies influence cognition in the oldest-old.</a:t>
            </a:r>
          </a:p>
          <a:p>
            <a:r>
              <a:rPr lang="en-US" b="1" dirty="0">
                <a:effectLst/>
              </a:rPr>
              <a:t>Method: </a:t>
            </a:r>
            <a:r>
              <a:rPr lang="en-US" dirty="0">
                <a:effectLst/>
              </a:rPr>
              <a:t>We included 216 individuals from The 90+ Study, a longitudinal study of aging and dementia in people aged 90 years and older, who had </a:t>
            </a:r>
            <a:r>
              <a:rPr lang="en-US" baseline="30000" dirty="0">
                <a:effectLst/>
              </a:rPr>
              <a:t>18</a:t>
            </a:r>
            <a:r>
              <a:rPr lang="en-US" dirty="0">
                <a:effectLst/>
              </a:rPr>
              <a:t>F-florbetapir PET and MRI imaging. We examined the association of amyloid, white matter hyperintensities (WMH) volume, and hippocampal volume (HV) with baseline cognition and longitudinal cognitive decline. Amyloid burden was measured using the standardized uptake value ratio (SUVR) in the precuneus/posterior cingulate with white matter mask as reference. WMH volume and HV were normalized by intracranial volume (IV) and normalized WMH were log-transformed. SUVR and HV for each individual were Z-scored using the sample mean and standard deviation. Global cognitive performance was measured by Mental State Examination (MMSE) and modified MMSE (3MS) tests, repeated every six months. We defined baseline (time=0) as the visit closest to the PET imaging and included all visits starting from one year before baseline (time=-1). We used linear mixed-effects models with a random intercept to estimate the effect of pathologies on cognitive trajectories. All models included baseline age, sex, education, APOE-</a:t>
            </a:r>
            <a:r>
              <a:rPr lang="el-GR" dirty="0">
                <a:effectLst/>
              </a:rPr>
              <a:t>ε4, </a:t>
            </a:r>
            <a:r>
              <a:rPr lang="en-US" dirty="0">
                <a:effectLst/>
              </a:rPr>
              <a:t>time, time squared, amyloid, WMH, HV, and interactions between linear time and pathology variables.</a:t>
            </a:r>
          </a:p>
          <a:p>
            <a:r>
              <a:rPr lang="en-US" b="1" dirty="0">
                <a:effectLst/>
              </a:rPr>
              <a:t>Result: </a:t>
            </a:r>
            <a:r>
              <a:rPr lang="en-US" dirty="0">
                <a:effectLst/>
              </a:rPr>
              <a:t>At baseline, participants were 93.2 years old on average, 65.3% were females, 10.6% were APOE-</a:t>
            </a:r>
            <a:r>
              <a:rPr lang="el-GR" dirty="0">
                <a:effectLst/>
              </a:rPr>
              <a:t>ε4 </a:t>
            </a:r>
            <a:r>
              <a:rPr lang="en-US" dirty="0">
                <a:effectLst/>
              </a:rPr>
              <a:t>carriers, and 66.2% had normal cognition (Table 1). Higher HV was associated with higher MMSE and 3MS scores at baseline. Both lower amyloid burden and higher HV were associated with slower rate of cognitive decline longitudinally. WMH was not associated with baseline cognition or cognitive trajectory. Parameter estimates are shown in Table 2 and illustrative cognitive trajectories predicted for a 93.2-year-old female with APOE-</a:t>
            </a:r>
            <a:r>
              <a:rPr lang="el-GR" dirty="0">
                <a:effectLst/>
              </a:rPr>
              <a:t>ε4 </a:t>
            </a:r>
            <a:r>
              <a:rPr lang="en-US" dirty="0">
                <a:effectLst/>
              </a:rPr>
              <a:t>alleles and a college degree predicted at varying degrees of amyloid, HV, and WMH are shown in Figure 1.</a:t>
            </a:r>
          </a:p>
          <a:p>
            <a:r>
              <a:rPr lang="en-US" b="1" dirty="0">
                <a:effectLst/>
              </a:rPr>
              <a:t>Conclusion: </a:t>
            </a:r>
            <a:r>
              <a:rPr lang="en-US" dirty="0">
                <a:effectLst/>
              </a:rPr>
              <a:t>Amyloid burden and HV are associated with longitudinal cognitive trajectories, highlighting the utility of amyloid and HV in predicting future cognitive decline for the oldest-old.</a:t>
            </a:r>
          </a:p>
          <a:p>
            <a:br>
              <a:rPr lang="en-US" dirty="0"/>
            </a:b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10</a:t>
            </a:fld>
            <a:endParaRPr lang="en-US"/>
          </a:p>
        </p:txBody>
      </p:sp>
    </p:spTree>
    <p:extLst>
      <p:ext uri="{BB962C8B-B14F-4D97-AF65-F5344CB8AC3E}">
        <p14:creationId xmlns:p14="http://schemas.microsoft.com/office/powerpoint/2010/main" val="36127377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Background: </a:t>
            </a:r>
            <a:r>
              <a:rPr lang="en-US" dirty="0">
                <a:effectLst/>
              </a:rPr>
              <a:t>Amyloid pathology, vascular disease pathology, and hippocampal atrophy are associated with cognitive trajectories in older adults. However, there is almost no prior evidence on how these pathologies influence cognition in the oldest-old.</a:t>
            </a:r>
          </a:p>
          <a:p>
            <a:r>
              <a:rPr lang="en-US" b="1" dirty="0">
                <a:effectLst/>
              </a:rPr>
              <a:t>Method: </a:t>
            </a:r>
            <a:r>
              <a:rPr lang="en-US" dirty="0">
                <a:effectLst/>
              </a:rPr>
              <a:t>We included 216 individuals from The 90+ Study, a longitudinal study of aging and dementia in people aged 90 years and older, who had </a:t>
            </a:r>
            <a:r>
              <a:rPr lang="en-US" baseline="30000" dirty="0">
                <a:effectLst/>
              </a:rPr>
              <a:t>18</a:t>
            </a:r>
            <a:r>
              <a:rPr lang="en-US" dirty="0">
                <a:effectLst/>
              </a:rPr>
              <a:t>F-florbetapir PET and MRI imaging. We examined the association of amyloid, white matter hyperintensities (WMH) volume, and hippocampal volume (HV) with baseline cognition and longitudinal cognitive decline. Amyloid burden was measured using the standardized uptake value ratio (SUVR) in the precuneus/posterior cingulate with white matter mask as reference. WMH volume and HV were normalized by intracranial volume (IV) and normalized WMH were log-transformed. SUVR and HV for each individual were Z-scored using the sample mean and standard deviation. Global cognitive performance was measured by Mental State Examination (MMSE) and modified MMSE (3MS) tests, repeated every six months. We defined baseline (time=0) as the visit closest to the PET imaging and included all visits starting from one year before baseline (time=-1). We used linear mixed-effects models with a random intercept to estimate the effect of pathologies on cognitive trajectories. All models included baseline age, sex, education, APOE-</a:t>
            </a:r>
            <a:r>
              <a:rPr lang="el-GR" dirty="0">
                <a:effectLst/>
              </a:rPr>
              <a:t>ε4, </a:t>
            </a:r>
            <a:r>
              <a:rPr lang="en-US" dirty="0">
                <a:effectLst/>
              </a:rPr>
              <a:t>time, time squared, amyloid, WMH, HV, and interactions between linear time and pathology variables.</a:t>
            </a:r>
          </a:p>
          <a:p>
            <a:r>
              <a:rPr lang="en-US" b="1" dirty="0">
                <a:effectLst/>
              </a:rPr>
              <a:t>Result: </a:t>
            </a:r>
            <a:r>
              <a:rPr lang="en-US" dirty="0">
                <a:effectLst/>
              </a:rPr>
              <a:t>At baseline, participants were 93.2 years old on average, 65.3% were females, 10.6% were APOE-</a:t>
            </a:r>
            <a:r>
              <a:rPr lang="el-GR" dirty="0">
                <a:effectLst/>
              </a:rPr>
              <a:t>ε4 </a:t>
            </a:r>
            <a:r>
              <a:rPr lang="en-US" dirty="0">
                <a:effectLst/>
              </a:rPr>
              <a:t>carriers, and 66.2% had normal cognition (Table 1). Higher HV was associated with higher MMSE and 3MS scores at baseline. Both lower amyloid burden and higher HV were associated with slower rate of cognitive decline longitudinally. WMH was not associated with baseline cognition or cognitive trajectory. Parameter estimates are shown in Table 2 and illustrative cognitive trajectories predicted for a 93.2-year-old female with APOE-</a:t>
            </a:r>
            <a:r>
              <a:rPr lang="el-GR" dirty="0">
                <a:effectLst/>
              </a:rPr>
              <a:t>ε4 </a:t>
            </a:r>
            <a:r>
              <a:rPr lang="en-US" dirty="0">
                <a:effectLst/>
              </a:rPr>
              <a:t>alleles and a college degree predicted at varying degrees of amyloid, HV, and WMH are shown in Figure 1.</a:t>
            </a:r>
          </a:p>
          <a:p>
            <a:r>
              <a:rPr lang="en-US" b="1" dirty="0">
                <a:effectLst/>
              </a:rPr>
              <a:t>Conclusion: </a:t>
            </a:r>
            <a:r>
              <a:rPr lang="en-US" dirty="0">
                <a:effectLst/>
              </a:rPr>
              <a:t>Amyloid burden and HV are associated with longitudinal cognitive trajectories, highlighting the utility of amyloid and HV in predicting future cognitive decline for the oldest-old.</a:t>
            </a:r>
          </a:p>
          <a:p>
            <a:br>
              <a:rPr lang="en-US" dirty="0"/>
            </a:b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11</a:t>
            </a:fld>
            <a:endParaRPr lang="en-US"/>
          </a:p>
        </p:txBody>
      </p:sp>
    </p:spTree>
    <p:extLst>
      <p:ext uri="{BB962C8B-B14F-4D97-AF65-F5344CB8AC3E}">
        <p14:creationId xmlns:p14="http://schemas.microsoft.com/office/powerpoint/2010/main" val="7292422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Background: </a:t>
            </a:r>
            <a:r>
              <a:rPr lang="en-US" sz="1200" b="0" i="0" u="none" strike="noStrike" kern="1200" dirty="0">
                <a:solidFill>
                  <a:schemeClr val="tx1"/>
                </a:solidFill>
                <a:effectLst/>
                <a:latin typeface="+mn-lt"/>
                <a:ea typeface="+mn-ea"/>
                <a:cs typeface="+mn-cs"/>
              </a:rPr>
              <a:t>Biomarkers for Alzheimer’s disease (AD), including amyloid-beta (</a:t>
            </a:r>
            <a:r>
              <a:rPr lang="en-US" sz="1200" b="0" i="0" u="none" strike="noStrike" kern="1200" dirty="0" err="1">
                <a:solidFill>
                  <a:schemeClr val="tx1"/>
                </a:solidFill>
                <a:effectLst/>
                <a:latin typeface="+mn-lt"/>
                <a:ea typeface="+mn-ea"/>
                <a:cs typeface="+mn-cs"/>
              </a:rPr>
              <a:t>Abeta</a:t>
            </a:r>
            <a:r>
              <a:rPr lang="en-US" sz="1200" b="0" i="0" u="none" strike="noStrike" kern="1200" dirty="0">
                <a:solidFill>
                  <a:schemeClr val="tx1"/>
                </a:solidFill>
                <a:effectLst/>
                <a:latin typeface="+mn-lt"/>
                <a:ea typeface="+mn-ea"/>
                <a:cs typeface="+mn-cs"/>
              </a:rPr>
              <a:t>) and phosphorylated-tau have recently been accurately detected in blood. Non-specific biomarkers such as neurofilament light (NFL) and glial fibrillary acidic protein (GFAP) have been added as complementary biomarkers to fully investigate AD etiology in vivo. This has increased the possibility to examine relationships with other pathways to AD, such as white matter hyperintensities (WMH) and brain atrophy on MRI. Our aim was to explore the relationship between plasma AD biomarkers and MRI markers of cerebral small vessel disease and neurodegeneration in mid- and late life.</a:t>
            </a:r>
          </a:p>
          <a:p>
            <a:r>
              <a:rPr lang="en-US" sz="1200" b="1" i="0" u="none" strike="noStrike" kern="1200" dirty="0">
                <a:solidFill>
                  <a:schemeClr val="tx1"/>
                </a:solidFill>
                <a:effectLst/>
                <a:latin typeface="+mn-lt"/>
                <a:ea typeface="+mn-ea"/>
                <a:cs typeface="+mn-cs"/>
              </a:rPr>
              <a:t>Method: </a:t>
            </a:r>
            <a:r>
              <a:rPr lang="en-US" sz="1200" b="0" i="0" u="none" strike="noStrike" kern="1200" dirty="0">
                <a:solidFill>
                  <a:schemeClr val="tx1"/>
                </a:solidFill>
                <a:effectLst/>
                <a:latin typeface="+mn-lt"/>
                <a:ea typeface="+mn-ea"/>
                <a:cs typeface="+mn-cs"/>
              </a:rPr>
              <a:t>Data from 594 individuals (mean (SD) age: 64 (8) years; 17% female) were included from the SMART-MR Study, a prospective cohort study of non-demented individuals with a history of vascular disease from the UMC Utrecht in the Netherlands. MRI markers of CSVD included WMH, presence of infarcts, total brain volume (TBV), and hippocampal volume (HV) assessed on 1.5T MRI. AD plasma markers (Abeta1-40, Abeta1-42, pTau-181, NFL, and GFAP) were assessed using Single Molecular Array (</a:t>
            </a:r>
            <a:r>
              <a:rPr lang="en-US" sz="1200" b="0" i="0" u="none" strike="noStrike" kern="1200" dirty="0" err="1">
                <a:solidFill>
                  <a:schemeClr val="tx1"/>
                </a:solidFill>
                <a:effectLst/>
                <a:latin typeface="+mn-lt"/>
                <a:ea typeface="+mn-ea"/>
                <a:cs typeface="+mn-cs"/>
              </a:rPr>
              <a:t>Simoa</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Quanterix</a:t>
            </a:r>
            <a:r>
              <a:rPr lang="en-US" sz="1200" b="0" i="0" u="none" strike="noStrike" kern="1200" dirty="0">
                <a:solidFill>
                  <a:schemeClr val="tx1"/>
                </a:solidFill>
                <a:effectLst/>
                <a:latin typeface="+mn-lt"/>
                <a:ea typeface="+mn-ea"/>
                <a:cs typeface="+mn-cs"/>
              </a:rPr>
              <a:t>) assays. Linear regressions were performed for each plasma marker, as well as Abeta1-42/Abeta1-40 ratio, with age, sex, education, and intracranial volume, with WMH volume, TBV, and HV. Additionally, logistic regressions were performed for the presence of infarcts, including lacunar infarcts and cortical infarcts, corrected for age, sex, and education. Plasma AD levels were converted to z-scores. P &lt; 0.01 was considered statistically significant.</a:t>
            </a:r>
          </a:p>
          <a:p>
            <a:r>
              <a:rPr lang="en-US" sz="1200" b="1" i="0" u="none" strike="noStrike" kern="1200" dirty="0">
                <a:solidFill>
                  <a:schemeClr val="tx1"/>
                </a:solidFill>
                <a:effectLst/>
                <a:latin typeface="+mn-lt"/>
                <a:ea typeface="+mn-ea"/>
                <a:cs typeface="+mn-cs"/>
              </a:rPr>
              <a:t>Result: </a:t>
            </a:r>
            <a:r>
              <a:rPr lang="en-US" sz="1200" b="0" i="0" u="none" strike="noStrike" kern="1200" dirty="0">
                <a:solidFill>
                  <a:schemeClr val="tx1"/>
                </a:solidFill>
                <a:effectLst/>
                <a:latin typeface="+mn-lt"/>
                <a:ea typeface="+mn-ea"/>
                <a:cs typeface="+mn-cs"/>
              </a:rPr>
              <a:t>Higher NFL and pTau-181 were associated with larger WMH volume (B NFL=0.17, 95% CI=0.06;0.29, p=0.003; B pTau-181=0.16, 95% CI=0.06;0.26, p=0.001). Higher Abeta1-40 (B=-0.11, 95% CI=-0.17;-0.05, p&lt;0.001) levels were associated with lower HV. Higher NFL (B=-5.63, 95% CI=-8.95;-2.31, p&lt;0.001) and Abeta1-42 (B=-3.61, 95% CI=-6.26;-0.96, p=0.008) were associated with lower TBV. Regarding infarcts, higher NFL was associated with any infarct (OR=1.42, 95% CI=1.13;1.78, p=0.003). Higher GFAP was marginally associated only with cortical infarcts (OR=1.45, 95% CI=1.09;1.92, p=0.01).</a:t>
            </a:r>
          </a:p>
          <a:p>
            <a:r>
              <a:rPr lang="en-US" sz="1200" b="1" i="0" u="none" strike="noStrike" kern="1200" dirty="0">
                <a:solidFill>
                  <a:schemeClr val="tx1"/>
                </a:solidFill>
                <a:effectLst/>
                <a:latin typeface="+mn-lt"/>
                <a:ea typeface="+mn-ea"/>
                <a:cs typeface="+mn-cs"/>
              </a:rPr>
              <a:t>Conclusion: </a:t>
            </a:r>
            <a:r>
              <a:rPr lang="en-US" sz="1200" b="0" i="0" u="none" strike="noStrike" kern="1200" dirty="0">
                <a:solidFill>
                  <a:schemeClr val="tx1"/>
                </a:solidFill>
                <a:effectLst/>
                <a:latin typeface="+mn-lt"/>
                <a:ea typeface="+mn-ea"/>
                <a:cs typeface="+mn-cs"/>
              </a:rPr>
              <a:t>Within non-demented adults with a history vascular disease, plasma AD markers differentially mapped to MRI markers. NFL and pTau-181 were associated with markers reflecting vascular damage, whereas amyloid markers were associated with atrophy in the TBV and HV.</a:t>
            </a: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12</a:t>
            </a:fld>
            <a:endParaRPr lang="en-US"/>
          </a:p>
        </p:txBody>
      </p:sp>
    </p:spTree>
    <p:extLst>
      <p:ext uri="{BB962C8B-B14F-4D97-AF65-F5344CB8AC3E}">
        <p14:creationId xmlns:p14="http://schemas.microsoft.com/office/powerpoint/2010/main" val="15350085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Background:</a:t>
            </a:r>
          </a:p>
          <a:p>
            <a:r>
              <a:rPr lang="en-US" sz="1200" b="0" i="0" u="none" strike="noStrike" kern="1200" dirty="0">
                <a:solidFill>
                  <a:schemeClr val="tx1"/>
                </a:solidFill>
                <a:effectLst/>
                <a:latin typeface="+mn-lt"/>
                <a:ea typeface="+mn-ea"/>
                <a:cs typeface="+mn-cs"/>
              </a:rPr>
              <a:t>Alzheimer’s disease (AD) is an important contributor to brain atrophy in older individuals. However, in the oldest-old (≥85 years), where multiple pathologies are common and contribute to brain atrophy, the relationship between AD and brain atrophy may be attenuated. Here we examined associations between amyloid burden and brain volumes in oldest-old participants and compared this to younger-old.</a:t>
            </a:r>
          </a:p>
          <a:p>
            <a:r>
              <a:rPr lang="en-US" sz="1200" b="1" i="0" u="none" strike="noStrike" kern="1200" dirty="0">
                <a:solidFill>
                  <a:schemeClr val="tx1"/>
                </a:solidFill>
                <a:effectLst/>
                <a:latin typeface="+mn-lt"/>
                <a:ea typeface="+mn-ea"/>
                <a:cs typeface="+mn-cs"/>
              </a:rPr>
              <a:t>Method:</a:t>
            </a:r>
          </a:p>
          <a:p>
            <a:r>
              <a:rPr lang="en-US" sz="1200" b="0" i="0" u="none" strike="noStrike" kern="1200" dirty="0">
                <a:solidFill>
                  <a:schemeClr val="tx1"/>
                </a:solidFill>
                <a:effectLst/>
                <a:latin typeface="+mn-lt"/>
                <a:ea typeface="+mn-ea"/>
                <a:cs typeface="+mn-cs"/>
              </a:rPr>
              <a:t>We used data from participants in the Alzheimer’s Disease Neuroimaging Initiative (ADNI) and </a:t>
            </a:r>
            <a:r>
              <a:rPr lang="en-US" sz="1200" b="0" i="1" u="none" strike="noStrike" kern="1200" dirty="0">
                <a:solidFill>
                  <a:schemeClr val="tx1"/>
                </a:solidFill>
                <a:effectLst/>
                <a:latin typeface="+mn-lt"/>
                <a:ea typeface="+mn-ea"/>
                <a:cs typeface="+mn-cs"/>
              </a:rPr>
              <a:t>The 90+ Study</a:t>
            </a:r>
            <a:r>
              <a:rPr lang="en-US" sz="1200" b="0" i="0" u="none" strike="noStrike" kern="1200" dirty="0">
                <a:solidFill>
                  <a:schemeClr val="tx1"/>
                </a:solidFill>
                <a:effectLst/>
                <a:latin typeface="+mn-lt"/>
                <a:ea typeface="+mn-ea"/>
                <a:cs typeface="+mn-cs"/>
              </a:rPr>
              <a:t> who had both MRI and </a:t>
            </a:r>
            <a:r>
              <a:rPr lang="en-US" sz="1200" b="0" i="0" u="none" strike="noStrike" kern="1200" dirty="0" err="1">
                <a:solidFill>
                  <a:schemeClr val="tx1"/>
                </a:solidFill>
                <a:effectLst/>
                <a:latin typeface="+mn-lt"/>
                <a:ea typeface="+mn-ea"/>
                <a:cs typeface="+mn-cs"/>
              </a:rPr>
              <a:t>florbetapir</a:t>
            </a:r>
            <a:r>
              <a:rPr lang="en-US" sz="1200" b="0" i="0" u="none" strike="noStrike" kern="1200" dirty="0">
                <a:solidFill>
                  <a:schemeClr val="tx1"/>
                </a:solidFill>
                <a:effectLst/>
                <a:latin typeface="+mn-lt"/>
                <a:ea typeface="+mn-ea"/>
                <a:cs typeface="+mn-cs"/>
              </a:rPr>
              <a:t> amyloid PET scans. We examined the association between volumes of brain structures (from FreeSurfer-v7) and amyloid standardized uptake value ratios (</a:t>
            </a:r>
            <a:r>
              <a:rPr lang="en-US" sz="1200" b="0" i="0" u="none" strike="noStrike" kern="1200" dirty="0" err="1">
                <a:solidFill>
                  <a:schemeClr val="tx1"/>
                </a:solidFill>
                <a:effectLst/>
                <a:latin typeface="+mn-lt"/>
                <a:ea typeface="+mn-ea"/>
                <a:cs typeface="+mn-cs"/>
              </a:rPr>
              <a:t>SUVr</a:t>
            </a:r>
            <a:r>
              <a:rPr lang="en-US" sz="1200" b="0" i="0" u="none" strike="noStrike" kern="1200" dirty="0">
                <a:solidFill>
                  <a:schemeClr val="tx1"/>
                </a:solidFill>
                <a:effectLst/>
                <a:latin typeface="+mn-lt"/>
                <a:ea typeface="+mn-ea"/>
                <a:cs typeface="+mn-cs"/>
              </a:rPr>
              <a:t>) using multiple linear regressions adjusted for age, sex, and education. We performed two different analyses, with and without adjusting for cognitive status. For ADNI we used the summary cortical region </a:t>
            </a:r>
            <a:r>
              <a:rPr lang="en-US" sz="1200" b="0" i="0" u="none" strike="noStrike" kern="1200" dirty="0" err="1">
                <a:solidFill>
                  <a:schemeClr val="tx1"/>
                </a:solidFill>
                <a:effectLst/>
                <a:latin typeface="+mn-lt"/>
                <a:ea typeface="+mn-ea"/>
                <a:cs typeface="+mn-cs"/>
              </a:rPr>
              <a:t>SUVr</a:t>
            </a:r>
            <a:r>
              <a:rPr lang="en-US" sz="1200" b="0" i="0" u="none" strike="noStrike" kern="1200" dirty="0">
                <a:solidFill>
                  <a:schemeClr val="tx1"/>
                </a:solidFill>
                <a:effectLst/>
                <a:latin typeface="+mn-lt"/>
                <a:ea typeface="+mn-ea"/>
                <a:cs typeface="+mn-cs"/>
              </a:rPr>
              <a:t> normalized to composite white-matter/brainstem/cerebellum reference, and for </a:t>
            </a:r>
            <a:r>
              <a:rPr lang="en-US" sz="1200" b="0" i="1" u="none" strike="noStrike" kern="1200" dirty="0">
                <a:solidFill>
                  <a:schemeClr val="tx1"/>
                </a:solidFill>
                <a:effectLst/>
                <a:latin typeface="+mn-lt"/>
                <a:ea typeface="+mn-ea"/>
                <a:cs typeface="+mn-cs"/>
              </a:rPr>
              <a:t>The 90+ </a:t>
            </a:r>
            <a:r>
              <a:rPr lang="en-US" sz="1200" b="0" i="1" u="none" strike="noStrike" kern="1200" dirty="0" err="1">
                <a:solidFill>
                  <a:schemeClr val="tx1"/>
                </a:solidFill>
                <a:effectLst/>
                <a:latin typeface="+mn-lt"/>
                <a:ea typeface="+mn-ea"/>
                <a:cs typeface="+mn-cs"/>
              </a:rPr>
              <a:t>Study</a:t>
            </a:r>
            <a:r>
              <a:rPr lang="en-US" sz="1200" b="0" i="0" u="none" strike="noStrike" kern="1200" dirty="0" err="1">
                <a:solidFill>
                  <a:schemeClr val="tx1"/>
                </a:solidFill>
                <a:effectLst/>
                <a:latin typeface="+mn-lt"/>
                <a:ea typeface="+mn-ea"/>
                <a:cs typeface="+mn-cs"/>
              </a:rPr>
              <a:t>we</a:t>
            </a:r>
            <a:r>
              <a:rPr lang="en-US" sz="1200" b="0" i="0" u="none" strike="noStrike" kern="1200" dirty="0">
                <a:solidFill>
                  <a:schemeClr val="tx1"/>
                </a:solidFill>
                <a:effectLst/>
                <a:latin typeface="+mn-lt"/>
                <a:ea typeface="+mn-ea"/>
                <a:cs typeface="+mn-cs"/>
              </a:rPr>
              <a:t> used a precuneus/posterior-cingulate </a:t>
            </a:r>
            <a:r>
              <a:rPr lang="en-US" sz="1200" b="0" i="0" u="none" strike="noStrike" kern="1200" dirty="0" err="1">
                <a:solidFill>
                  <a:schemeClr val="tx1"/>
                </a:solidFill>
                <a:effectLst/>
                <a:latin typeface="+mn-lt"/>
                <a:ea typeface="+mn-ea"/>
                <a:cs typeface="+mn-cs"/>
              </a:rPr>
              <a:t>SUVr</a:t>
            </a:r>
            <a:r>
              <a:rPr lang="en-US" sz="1200" b="0" i="0" u="none" strike="noStrike" kern="1200" dirty="0">
                <a:solidFill>
                  <a:schemeClr val="tx1"/>
                </a:solidFill>
                <a:effectLst/>
                <a:latin typeface="+mn-lt"/>
                <a:ea typeface="+mn-ea"/>
                <a:cs typeface="+mn-cs"/>
              </a:rPr>
              <a:t> normalized to eroded white matter. Oldest-old (≥85 years) data were obtained from </a:t>
            </a:r>
            <a:r>
              <a:rPr lang="en-US" sz="1200" b="0" i="1" u="none" strike="noStrike" kern="1200" dirty="0">
                <a:solidFill>
                  <a:schemeClr val="tx1"/>
                </a:solidFill>
                <a:effectLst/>
                <a:latin typeface="+mn-lt"/>
                <a:ea typeface="+mn-ea"/>
                <a:cs typeface="+mn-cs"/>
              </a:rPr>
              <a:t>The 90+ Study</a:t>
            </a:r>
            <a:r>
              <a:rPr lang="en-US" sz="1200" b="0" i="0" u="none" strike="noStrike" kern="1200" dirty="0">
                <a:solidFill>
                  <a:schemeClr val="tx1"/>
                </a:solidFill>
                <a:effectLst/>
                <a:latin typeface="+mn-lt"/>
                <a:ea typeface="+mn-ea"/>
                <a:cs typeface="+mn-cs"/>
              </a:rPr>
              <a:t> (N=206) and ADNI (N=178) whereas younger-old (55 to 85 years) data (N=1134) came exclusively from the ADNI cohort. We display semi-partial correlations (</a:t>
            </a:r>
            <a:r>
              <a:rPr lang="en-US" sz="1200" b="0" i="0" u="none" strike="noStrike" kern="1200" dirty="0" err="1">
                <a:solidFill>
                  <a:schemeClr val="tx1"/>
                </a:solidFill>
                <a:effectLst/>
                <a:latin typeface="+mn-lt"/>
                <a:ea typeface="+mn-ea"/>
                <a:cs typeface="+mn-cs"/>
              </a:rPr>
              <a:t>sr</a:t>
            </a:r>
            <a:r>
              <a:rPr lang="en-US" sz="1200" b="0" i="0" u="none" strike="noStrike" kern="1200" dirty="0">
                <a:solidFill>
                  <a:schemeClr val="tx1"/>
                </a:solidFill>
                <a:effectLst/>
                <a:latin typeface="+mn-lt"/>
                <a:ea typeface="+mn-ea"/>
                <a:cs typeface="+mn-cs"/>
              </a:rPr>
              <a:t>) as measures of effect size, </a:t>
            </a:r>
            <a:r>
              <a:rPr lang="en-US" sz="1200" b="0" i="0" u="none" strike="noStrike" kern="1200" dirty="0" err="1">
                <a:solidFill>
                  <a:schemeClr val="tx1"/>
                </a:solidFill>
                <a:effectLst/>
                <a:latin typeface="+mn-lt"/>
                <a:ea typeface="+mn-ea"/>
                <a:cs typeface="+mn-cs"/>
              </a:rPr>
              <a:t>thresholded</a:t>
            </a:r>
            <a:r>
              <a:rPr lang="en-US" sz="1200" b="0" i="0" u="none" strike="noStrike" kern="1200" dirty="0">
                <a:solidFill>
                  <a:schemeClr val="tx1"/>
                </a:solidFill>
                <a:effectLst/>
                <a:latin typeface="+mn-lt"/>
                <a:ea typeface="+mn-ea"/>
                <a:cs typeface="+mn-cs"/>
              </a:rPr>
              <a:t> at </a:t>
            </a:r>
            <a:r>
              <a:rPr lang="en-US" sz="1200" b="0" i="0" u="none" strike="noStrike" kern="1200" dirty="0" err="1">
                <a:solidFill>
                  <a:schemeClr val="tx1"/>
                </a:solidFill>
                <a:effectLst/>
                <a:latin typeface="+mn-lt"/>
                <a:ea typeface="+mn-ea"/>
                <a:cs typeface="+mn-cs"/>
              </a:rPr>
              <a:t>P</a:t>
            </a:r>
            <a:r>
              <a:rPr lang="en-US" sz="1200" b="0" i="0" u="none" strike="noStrike" kern="1200" baseline="-25000" dirty="0" err="1">
                <a:solidFill>
                  <a:schemeClr val="tx1"/>
                </a:solidFill>
                <a:effectLst/>
                <a:latin typeface="+mn-lt"/>
                <a:ea typeface="+mn-ea"/>
                <a:cs typeface="+mn-cs"/>
              </a:rPr>
              <a:t>uncorrected</a:t>
            </a:r>
            <a:r>
              <a:rPr lang="en-US" sz="1200" b="0" i="0" u="none" strike="noStrike" kern="1200" dirty="0">
                <a:solidFill>
                  <a:schemeClr val="tx1"/>
                </a:solidFill>
                <a:effectLst/>
                <a:latin typeface="+mn-lt"/>
                <a:ea typeface="+mn-ea"/>
                <a:cs typeface="+mn-cs"/>
              </a:rPr>
              <a:t>&lt;0.05.</a:t>
            </a:r>
          </a:p>
          <a:p>
            <a:r>
              <a:rPr lang="en-US" sz="1200" b="1" i="0" u="none" strike="noStrike" kern="1200" dirty="0">
                <a:solidFill>
                  <a:schemeClr val="tx1"/>
                </a:solidFill>
                <a:effectLst/>
                <a:latin typeface="+mn-lt"/>
                <a:ea typeface="+mn-ea"/>
                <a:cs typeface="+mn-cs"/>
              </a:rPr>
              <a:t>Result:</a:t>
            </a:r>
          </a:p>
          <a:p>
            <a:r>
              <a:rPr lang="en-US" sz="1200" b="0" i="1" u="none" strike="noStrike" kern="1200" dirty="0">
                <a:solidFill>
                  <a:schemeClr val="tx1"/>
                </a:solidFill>
                <a:effectLst/>
                <a:latin typeface="+mn-lt"/>
                <a:ea typeface="+mn-ea"/>
                <a:cs typeface="+mn-cs"/>
              </a:rPr>
              <a:t>Table-1 </a:t>
            </a:r>
            <a:r>
              <a:rPr lang="en-US" sz="1200" b="0" i="0" u="none" strike="noStrike" kern="1200" dirty="0">
                <a:solidFill>
                  <a:schemeClr val="tx1"/>
                </a:solidFill>
                <a:effectLst/>
                <a:latin typeface="+mn-lt"/>
                <a:ea typeface="+mn-ea"/>
                <a:cs typeface="+mn-cs"/>
              </a:rPr>
              <a:t>summarizes participant characteristics for ADNI and </a:t>
            </a:r>
            <a:r>
              <a:rPr lang="en-US" sz="1200" b="0" i="1" u="none" strike="noStrike" kern="1200" dirty="0">
                <a:solidFill>
                  <a:schemeClr val="tx1"/>
                </a:solidFill>
                <a:effectLst/>
                <a:latin typeface="+mn-lt"/>
                <a:ea typeface="+mn-ea"/>
                <a:cs typeface="+mn-cs"/>
              </a:rPr>
              <a:t>The 90+ Study</a:t>
            </a:r>
            <a:r>
              <a:rPr lang="en-US" sz="1200" b="0" i="0" u="none" strike="noStrike" kern="1200" dirty="0">
                <a:solidFill>
                  <a:schemeClr val="tx1"/>
                </a:solidFill>
                <a:effectLst/>
                <a:latin typeface="+mn-lt"/>
                <a:ea typeface="+mn-ea"/>
                <a:cs typeface="+mn-cs"/>
              </a:rPr>
              <a:t>. In younger-old participants amyloid was related to atrophy of multiple regions (</a:t>
            </a:r>
            <a:r>
              <a:rPr lang="en-US" sz="1200" b="0" i="0" u="none" strike="noStrike" kern="1200" dirty="0" err="1">
                <a:solidFill>
                  <a:schemeClr val="tx1"/>
                </a:solidFill>
                <a:effectLst/>
                <a:latin typeface="+mn-lt"/>
                <a:ea typeface="+mn-ea"/>
                <a:cs typeface="+mn-cs"/>
              </a:rPr>
              <a:t>sr</a:t>
            </a:r>
            <a:r>
              <a:rPr lang="en-US" sz="1200" b="0" i="0" u="none" strike="noStrike" kern="1200" dirty="0">
                <a:solidFill>
                  <a:schemeClr val="tx1"/>
                </a:solidFill>
                <a:effectLst/>
                <a:latin typeface="+mn-lt"/>
                <a:ea typeface="+mn-ea"/>
                <a:cs typeface="+mn-cs"/>
              </a:rPr>
              <a:t>~-0.1), but in the oldest-old the opposite was true, where amyloid was weakly associated with increased volume in some regions for both ADNI and </a:t>
            </a:r>
            <a:r>
              <a:rPr lang="en-US" sz="1200" b="0" i="1" u="none" strike="noStrike" kern="1200" dirty="0">
                <a:solidFill>
                  <a:schemeClr val="tx1"/>
                </a:solidFill>
                <a:effectLst/>
                <a:latin typeface="+mn-lt"/>
                <a:ea typeface="+mn-ea"/>
                <a:cs typeface="+mn-cs"/>
              </a:rPr>
              <a:t>The 90+ Study</a:t>
            </a:r>
            <a:r>
              <a:rPr lang="en-US" sz="1200" b="0" i="0" u="none" strike="noStrike" kern="1200" dirty="0">
                <a:solidFill>
                  <a:schemeClr val="tx1"/>
                </a:solidFill>
                <a:effectLst/>
                <a:latin typeface="+mn-lt"/>
                <a:ea typeface="+mn-ea"/>
                <a:cs typeface="+mn-cs"/>
              </a:rPr>
              <a:t> (</a:t>
            </a:r>
            <a:r>
              <a:rPr lang="en-US" sz="1200" b="0" i="1" u="none" strike="noStrike" kern="1200" dirty="0">
                <a:solidFill>
                  <a:schemeClr val="tx1"/>
                </a:solidFill>
                <a:effectLst/>
                <a:latin typeface="+mn-lt"/>
                <a:ea typeface="+mn-ea"/>
                <a:cs typeface="+mn-cs"/>
              </a:rPr>
              <a:t>Figure-1</a:t>
            </a:r>
            <a:r>
              <a:rPr lang="en-US" sz="1200" b="0" i="0" u="none" strike="noStrike" kern="1200" dirty="0">
                <a:solidFill>
                  <a:schemeClr val="tx1"/>
                </a:solidFill>
                <a:effectLst/>
                <a:latin typeface="+mn-lt"/>
                <a:ea typeface="+mn-ea"/>
                <a:cs typeface="+mn-cs"/>
              </a:rPr>
              <a:t>). In the model without adjusting for cognitive status, the atrophic effect of amyloid on brain volumes was more pronounced in the younger-old (</a:t>
            </a:r>
            <a:r>
              <a:rPr lang="en-US" sz="1200" b="0" i="0" u="none" strike="noStrike" kern="1200" dirty="0" err="1">
                <a:solidFill>
                  <a:schemeClr val="tx1"/>
                </a:solidFill>
                <a:effectLst/>
                <a:latin typeface="+mn-lt"/>
                <a:ea typeface="+mn-ea"/>
                <a:cs typeface="+mn-cs"/>
              </a:rPr>
              <a:t>sr</a:t>
            </a:r>
            <a:r>
              <a:rPr lang="en-US" sz="1200" b="0" i="0" u="none" strike="noStrike" kern="1200" dirty="0">
                <a:solidFill>
                  <a:schemeClr val="tx1"/>
                </a:solidFill>
                <a:effectLst/>
                <a:latin typeface="+mn-lt"/>
                <a:ea typeface="+mn-ea"/>
                <a:cs typeface="+mn-cs"/>
              </a:rPr>
              <a:t>~-0.3), while amyloid remained unrelated to brain atrophy in the oldest-old (</a:t>
            </a:r>
            <a:r>
              <a:rPr lang="en-US" sz="1200" b="0" i="1" u="none" strike="noStrike" kern="1200" dirty="0">
                <a:solidFill>
                  <a:schemeClr val="tx1"/>
                </a:solidFill>
                <a:effectLst/>
                <a:latin typeface="+mn-lt"/>
                <a:ea typeface="+mn-ea"/>
                <a:cs typeface="+mn-cs"/>
              </a:rPr>
              <a:t>Figure-2</a:t>
            </a:r>
            <a:r>
              <a:rPr lang="en-US" sz="1200" b="0" i="0" u="none" strike="noStrike" kern="1200" dirty="0">
                <a:solidFill>
                  <a:schemeClr val="tx1"/>
                </a:solidFill>
                <a:effectLst/>
                <a:latin typeface="+mn-lt"/>
                <a:ea typeface="+mn-ea"/>
                <a:cs typeface="+mn-cs"/>
              </a:rPr>
              <a:t>). Lastly, we further illustrate this effect by plotting volumes for two regions, the hippocampus and inferior temporal, against </a:t>
            </a:r>
            <a:r>
              <a:rPr lang="en-US" sz="1200" b="0" i="0" u="none" strike="noStrike" kern="1200" dirty="0" err="1">
                <a:solidFill>
                  <a:schemeClr val="tx1"/>
                </a:solidFill>
                <a:effectLst/>
                <a:latin typeface="+mn-lt"/>
                <a:ea typeface="+mn-ea"/>
                <a:cs typeface="+mn-cs"/>
              </a:rPr>
              <a:t>SUVrs</a:t>
            </a:r>
            <a:r>
              <a:rPr lang="en-US" sz="1200" b="0" i="0" u="none" strike="noStrike" kern="1200" dirty="0">
                <a:solidFill>
                  <a:schemeClr val="tx1"/>
                </a:solidFill>
                <a:effectLst/>
                <a:latin typeface="+mn-lt"/>
                <a:ea typeface="+mn-ea"/>
                <a:cs typeface="+mn-cs"/>
              </a:rPr>
              <a:t> for the different groups (</a:t>
            </a:r>
            <a:r>
              <a:rPr lang="en-US" sz="1200" b="0" i="1" u="none" strike="noStrike" kern="1200" dirty="0">
                <a:solidFill>
                  <a:schemeClr val="tx1"/>
                </a:solidFill>
                <a:effectLst/>
                <a:latin typeface="+mn-lt"/>
                <a:ea typeface="+mn-ea"/>
                <a:cs typeface="+mn-cs"/>
              </a:rPr>
              <a:t>Figure-3</a:t>
            </a:r>
            <a:r>
              <a:rPr lang="en-US" sz="1200" b="0" i="0" u="none" strike="noStrike" kern="1200" dirty="0">
                <a:solidFill>
                  <a:schemeClr val="tx1"/>
                </a:solidFill>
                <a:effectLst/>
                <a:latin typeface="+mn-lt"/>
                <a:ea typeface="+mn-ea"/>
                <a:cs typeface="+mn-cs"/>
              </a:rPr>
              <a:t>).</a:t>
            </a:r>
          </a:p>
          <a:p>
            <a:r>
              <a:rPr lang="en-US" sz="1200" b="1" i="0" u="none" strike="noStrike" kern="1200" dirty="0">
                <a:solidFill>
                  <a:schemeClr val="tx1"/>
                </a:solidFill>
                <a:effectLst/>
                <a:latin typeface="+mn-lt"/>
                <a:ea typeface="+mn-ea"/>
                <a:cs typeface="+mn-cs"/>
              </a:rPr>
              <a:t>Conclusion:</a:t>
            </a:r>
          </a:p>
          <a:p>
            <a:r>
              <a:rPr lang="en-US" sz="1200" b="0" i="0" u="none" strike="noStrike" kern="1200" dirty="0">
                <a:solidFill>
                  <a:schemeClr val="tx1"/>
                </a:solidFill>
                <a:effectLst/>
                <a:latin typeface="+mn-lt"/>
                <a:ea typeface="+mn-ea"/>
                <a:cs typeface="+mn-cs"/>
              </a:rPr>
              <a:t>We found that in the oldest-old amyloid burden was not related to brain atrophy. This finding underscores the importance of non-AD pathologies and/or general aging processes compared with AD pathology in the oldest-old.</a:t>
            </a: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13</a:t>
            </a:fld>
            <a:endParaRPr lang="en-US"/>
          </a:p>
        </p:txBody>
      </p:sp>
    </p:spTree>
    <p:extLst>
      <p:ext uri="{BB962C8B-B14F-4D97-AF65-F5344CB8AC3E}">
        <p14:creationId xmlns:p14="http://schemas.microsoft.com/office/powerpoint/2010/main" val="395822638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Background:</a:t>
            </a:r>
            <a:r>
              <a:rPr lang="en-US" b="1" dirty="0">
                <a:effectLst/>
              </a:rPr>
              <a:t> </a:t>
            </a:r>
            <a:r>
              <a:rPr lang="en-US" dirty="0">
                <a:effectLst/>
              </a:rPr>
              <a:t>Cardiovascular risk factors are associated with a higher risk of dementia. However, whether physical activity could revert this increased risk remains uncertain. We analyzed the effect of physical activity on the risk of dementia stratified by cardiovascular risk factors.</a:t>
            </a:r>
          </a:p>
          <a:p>
            <a:r>
              <a:rPr lang="en-US" sz="1200" b="1" kern="1200" dirty="0">
                <a:solidFill>
                  <a:schemeClr val="tx1"/>
                </a:solidFill>
                <a:effectLst/>
                <a:latin typeface="+mn-lt"/>
                <a:ea typeface="+mn-ea"/>
                <a:cs typeface="+mn-cs"/>
              </a:rPr>
              <a:t>Methods:</a:t>
            </a:r>
            <a:r>
              <a:rPr lang="en-US" b="1" dirty="0">
                <a:effectLst/>
              </a:rPr>
              <a:t> </a:t>
            </a:r>
            <a:r>
              <a:rPr lang="en-US" dirty="0">
                <a:effectLst/>
              </a:rPr>
              <a:t>Data from baseline (2002-2003) to wave 9 (2018-2019) of the English Longitudinal Study of Ageing (ELSA) were analyzed (n=6,021). The wave that dementia was first detected after baseline was defined as the event time. Self-reported physical activity (inactive, low, moderate, high) at baseline was measured using a validated questionnaire. Smoking, excessive alcohol consumption, hypertension, diabetes, and obesity were analyzed as cardiovascular risk factors. Participants with simultaneous presence of 2+ risk factors were classified with a high cardiovascular risk for dementia. Socioeconomic, behavioral, and health variables were added in the Cox proportional hazard regression model as possible confounders. The incidence and the risk of dementia for physical activity, cardiovascular risk factors, and their interaction were calculated.</a:t>
            </a:r>
          </a:p>
          <a:p>
            <a:r>
              <a:rPr lang="en-US" sz="1200" b="1" kern="1200" dirty="0">
                <a:solidFill>
                  <a:schemeClr val="tx1"/>
                </a:solidFill>
                <a:effectLst/>
                <a:latin typeface="+mn-lt"/>
                <a:ea typeface="+mn-ea"/>
                <a:cs typeface="+mn-cs"/>
              </a:rPr>
              <a:t>Result:</a:t>
            </a:r>
            <a:r>
              <a:rPr lang="en-US" b="1" dirty="0">
                <a:effectLst/>
              </a:rPr>
              <a:t> </a:t>
            </a:r>
            <a:r>
              <a:rPr lang="en-US" dirty="0">
                <a:effectLst/>
              </a:rPr>
              <a:t>Between baseline and wave 9, 6.21% (95% confidence interval [CI]: 5.63 to 6.85) of the participants were diagnosed with dementia. Participants with 2+ cardiovascular risk factors had a higher risk of dementia (hazard ratio [HR]: 1.31; 95%CI: 1.04, 1.63) than low-risk adults. Physical activity level was inversely associated with the risk of incident dementia in participants who were smokers (p for linear trend=0.027), had hypertension (p for linear trend=0.015), and obesity (p for linear trend=0.014). Low physical activity level (e.g., engaging in moderate-intensity physical activity once per week) reduced the risk of dementia in participants with hypertension (HR: 0.41; 95%CI: 0.24, 0.70), and obesity (HR: 0.37; 95%CI: 0.21, 0.67). Physical activity attenuated the increased risk of incident dementia provoked by accumulated cardiovascular risk factors. High risk participants with low (HR: 0.51; 95%CI: 0.29, 0.88), moderate (HR: 0.38; 95%CI: 0.21, 0.67) and high (HR: 0.46; 95%CI: 0.22, 0.98) physical activity level had lower risk of dementia than the high risk, inactive group. Sensitivity analyses confirmed the above-mentioned findings.</a:t>
            </a:r>
          </a:p>
          <a:p>
            <a:r>
              <a:rPr lang="en-US" sz="1200" b="1" kern="1200" dirty="0">
                <a:solidFill>
                  <a:schemeClr val="tx1"/>
                </a:solidFill>
                <a:effectLst/>
                <a:latin typeface="+mn-lt"/>
                <a:ea typeface="+mn-ea"/>
                <a:cs typeface="+mn-cs"/>
              </a:rPr>
              <a:t>Conclusion:</a:t>
            </a:r>
            <a:r>
              <a:rPr lang="en-US" b="1" dirty="0">
                <a:effectLst/>
              </a:rPr>
              <a:t> </a:t>
            </a:r>
            <a:r>
              <a:rPr lang="en-US" dirty="0">
                <a:effectLst/>
              </a:rPr>
              <a:t>Physical activity starting at moderate-intensity activities once per week attenuated the increased risk of dementia associated with cardiovascular risk factors in older adults.</a:t>
            </a:r>
          </a:p>
          <a:p>
            <a:br>
              <a:rPr lang="en-US" dirty="0"/>
            </a:b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15</a:t>
            </a:fld>
            <a:endParaRPr lang="en-US"/>
          </a:p>
        </p:txBody>
      </p:sp>
    </p:spTree>
    <p:extLst>
      <p:ext uri="{BB962C8B-B14F-4D97-AF65-F5344CB8AC3E}">
        <p14:creationId xmlns:p14="http://schemas.microsoft.com/office/powerpoint/2010/main" val="17264143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2</a:t>
            </a:fld>
            <a:endParaRPr lang="en-US"/>
          </a:p>
        </p:txBody>
      </p:sp>
    </p:spTree>
    <p:extLst>
      <p:ext uri="{BB962C8B-B14F-4D97-AF65-F5344CB8AC3E}">
        <p14:creationId xmlns:p14="http://schemas.microsoft.com/office/powerpoint/2010/main" val="19083754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3</a:t>
            </a:fld>
            <a:endParaRPr lang="en-US"/>
          </a:p>
        </p:txBody>
      </p:sp>
    </p:spTree>
    <p:extLst>
      <p:ext uri="{BB962C8B-B14F-4D97-AF65-F5344CB8AC3E}">
        <p14:creationId xmlns:p14="http://schemas.microsoft.com/office/powerpoint/2010/main" val="196593071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4</a:t>
            </a:fld>
            <a:endParaRPr lang="en-US"/>
          </a:p>
        </p:txBody>
      </p:sp>
    </p:spTree>
    <p:extLst>
      <p:ext uri="{BB962C8B-B14F-4D97-AF65-F5344CB8AC3E}">
        <p14:creationId xmlns:p14="http://schemas.microsoft.com/office/powerpoint/2010/main" val="21164117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In this study, we included 1,991 participants (cognitively unimpaired [CU], n=1,462; mild cognitive impairment [MCI], n=529) from three separate cohorts (BioFINDER-1, BioFINDER-2 and Wisconsin’s: Wisconsin Registry for Alzheimer’s Prevention [WRAP] &amp; Wisconsin Alzheimer’s Disease Research Center [WADRC]; Table 1) with longitudinal cognitive and clinical measurements. CSF was measured in all participants using the </a:t>
            </a:r>
            <a:r>
              <a:rPr lang="en-US" sz="1200" b="0" i="0" u="none" strike="noStrike" kern="1200" dirty="0" err="1">
                <a:solidFill>
                  <a:schemeClr val="tx1"/>
                </a:solidFill>
                <a:effectLst/>
                <a:latin typeface="+mn-lt"/>
                <a:ea typeface="+mn-ea"/>
                <a:cs typeface="+mn-cs"/>
              </a:rPr>
              <a:t>NeuroToolKit</a:t>
            </a:r>
            <a:r>
              <a:rPr lang="en-US" sz="1200" b="0" i="0" u="none" strike="noStrike" kern="1200" dirty="0">
                <a:solidFill>
                  <a:schemeClr val="tx1"/>
                </a:solidFill>
                <a:effectLst/>
                <a:latin typeface="+mn-lt"/>
                <a:ea typeface="+mn-ea"/>
                <a:cs typeface="+mn-cs"/>
              </a:rPr>
              <a:t> panel (a panel of automated </a:t>
            </a:r>
            <a:r>
              <a:rPr lang="en-US" sz="1200" b="0" i="0" u="none" strike="noStrike" kern="1200" dirty="0" err="1">
                <a:solidFill>
                  <a:schemeClr val="tx1"/>
                </a:solidFill>
                <a:effectLst/>
                <a:latin typeface="+mn-lt"/>
                <a:ea typeface="+mn-ea"/>
                <a:cs typeface="+mn-cs"/>
              </a:rPr>
              <a:t>Elecsys</a:t>
            </a:r>
            <a:r>
              <a:rPr lang="en-US" sz="1200" b="0" i="0" u="none" strike="noStrike" kern="1200" dirty="0">
                <a:solidFill>
                  <a:schemeClr val="tx1"/>
                </a:solidFill>
                <a:effectLst/>
                <a:latin typeface="+mn-lt"/>
                <a:ea typeface="+mn-ea"/>
                <a:cs typeface="+mn-cs"/>
              </a:rPr>
              <a:t>® and robust prototype immunoassays, Roche Diagnostics International Ltd) for biomarkers of AD pathology (p-tau/A</a:t>
            </a:r>
            <a:r>
              <a:rPr lang="el-GR" sz="1200" b="0" i="0" u="none" strike="noStrike" kern="1200" dirty="0">
                <a:solidFill>
                  <a:schemeClr val="tx1"/>
                </a:solidFill>
                <a:effectLst/>
                <a:latin typeface="+mn-lt"/>
                <a:ea typeface="+mn-ea"/>
                <a:cs typeface="+mn-cs"/>
              </a:rPr>
              <a:t>β42 </a:t>
            </a:r>
            <a:r>
              <a:rPr lang="en-US" sz="1200" b="0" i="0" u="none" strike="noStrike" kern="1200" dirty="0">
                <a:solidFill>
                  <a:schemeClr val="tx1"/>
                </a:solidFill>
                <a:effectLst/>
                <a:latin typeface="+mn-lt"/>
                <a:ea typeface="+mn-ea"/>
                <a:cs typeface="+mn-cs"/>
              </a:rPr>
              <a:t>ratio), neurodegeneration (neurofilament light chain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neurogranin, and </a:t>
            </a:r>
            <a:r>
              <a:rPr lang="el-GR" sz="1200" b="0" i="0" u="none" strike="noStrike" kern="1200" dirty="0">
                <a:solidFill>
                  <a:schemeClr val="tx1"/>
                </a:solidFill>
                <a:effectLst/>
                <a:latin typeface="+mn-lt"/>
                <a:ea typeface="+mn-ea"/>
                <a:cs typeface="+mn-cs"/>
              </a:rPr>
              <a:t>α-</a:t>
            </a:r>
            <a:r>
              <a:rPr lang="en-US" sz="1200" b="0" i="0" u="none" strike="noStrike" kern="1200" dirty="0">
                <a:solidFill>
                  <a:schemeClr val="tx1"/>
                </a:solidFill>
                <a:effectLst/>
                <a:latin typeface="+mn-lt"/>
                <a:ea typeface="+mn-ea"/>
                <a:cs typeface="+mn-cs"/>
              </a:rPr>
              <a:t>synuclein), and glial function (sTREM2, GFAP, YKL-40, IL-6, and S100b). Linear mixed models and generalized linear mixed models were used in each cohort to identify biomarker combinations most predictive of clinical progression (to Alzheimer’s dementia or all-cause dementia) or cognitive decline (Preclinical Alzheimer’s cognitive composite [PACC] for CU and Mini-Mental State Examination [MMSE] for MCI). Best performing models were compared to single-predictor (p-tau/A</a:t>
            </a:r>
            <a:r>
              <a:rPr lang="el-GR" sz="1200" b="0" i="0" u="none" strike="noStrike" kern="1200" dirty="0">
                <a:solidFill>
                  <a:schemeClr val="tx1"/>
                </a:solidFill>
                <a:effectLst/>
                <a:latin typeface="+mn-lt"/>
                <a:ea typeface="+mn-ea"/>
                <a:cs typeface="+mn-cs"/>
              </a:rPr>
              <a:t>β42) </a:t>
            </a:r>
            <a:r>
              <a:rPr lang="en-US" sz="1200" b="0" i="0" u="none" strike="noStrike" kern="1200" dirty="0">
                <a:solidFill>
                  <a:schemeClr val="tx1"/>
                </a:solidFill>
                <a:effectLst/>
                <a:latin typeface="+mn-lt"/>
                <a:ea typeface="+mn-ea"/>
                <a:cs typeface="+mn-cs"/>
              </a:rPr>
              <a:t>models using Akaike information criterion (AIC) and areas under the curve (AUC), respectively.</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Only p-tau/A</a:t>
            </a:r>
            <a:r>
              <a:rPr lang="el-GR" sz="1200" b="0" i="0" u="none" strike="noStrike" kern="1200" dirty="0">
                <a:solidFill>
                  <a:schemeClr val="tx1"/>
                </a:solidFill>
                <a:effectLst/>
                <a:latin typeface="+mn-lt"/>
                <a:ea typeface="+mn-ea"/>
                <a:cs typeface="+mn-cs"/>
              </a:rPr>
              <a:t>β42 </a:t>
            </a:r>
            <a:r>
              <a:rPr lang="en-US" sz="1200" b="0" i="0" u="none" strike="noStrike" kern="1200" dirty="0">
                <a:solidFill>
                  <a:schemeClr val="tx1"/>
                </a:solidFill>
                <a:effectLst/>
                <a:latin typeface="+mn-lt"/>
                <a:ea typeface="+mn-ea"/>
                <a:cs typeface="+mn-cs"/>
              </a:rPr>
              <a:t>ratio was selected as predictor in the parsimonious models for predicting conversion to Alzheimer’s dementia in all cohorts and conversion to all-cause dementia in the Wisconsin’s cohort (Table 2, Figure 1). In the other two cohorts, model performance was significantly improved by the addition of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and neurogranin (BioFINDER-1) and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alone (BioFINDER-2). For predicting cognitive decline, parsimonious models included p-tau/A</a:t>
            </a:r>
            <a:r>
              <a:rPr lang="el-GR" sz="1200" b="0" i="0" u="none" strike="noStrike" kern="1200" dirty="0">
                <a:solidFill>
                  <a:schemeClr val="tx1"/>
                </a:solidFill>
                <a:effectLst/>
                <a:latin typeface="+mn-lt"/>
                <a:ea typeface="+mn-ea"/>
                <a:cs typeface="+mn-cs"/>
              </a:rPr>
              <a:t>β42 </a:t>
            </a:r>
            <a:r>
              <a:rPr lang="en-US" sz="1200" b="0" i="0" u="none" strike="noStrike" kern="1200" dirty="0">
                <a:solidFill>
                  <a:schemeClr val="tx1"/>
                </a:solidFill>
                <a:effectLst/>
                <a:latin typeface="+mn-lt"/>
                <a:ea typeface="+mn-ea"/>
                <a:cs typeface="+mn-cs"/>
              </a:rPr>
              <a:t>ratio alone (MMSE in BioFINDER-1 and PACC in the other cohorts) or together with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(rest) as predictors.</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The CSF p-tau/A</a:t>
            </a:r>
            <a:r>
              <a:rPr lang="el-GR" sz="1200" b="0" i="0" u="none" strike="noStrike" kern="1200" dirty="0">
                <a:solidFill>
                  <a:schemeClr val="tx1"/>
                </a:solidFill>
                <a:effectLst/>
                <a:latin typeface="+mn-lt"/>
                <a:ea typeface="+mn-ea"/>
                <a:cs typeface="+mn-cs"/>
              </a:rPr>
              <a:t>β42 </a:t>
            </a:r>
            <a:r>
              <a:rPr lang="en-US" sz="1200" b="0" i="0" u="none" strike="noStrike" kern="1200" dirty="0">
                <a:solidFill>
                  <a:schemeClr val="tx1"/>
                </a:solidFill>
                <a:effectLst/>
                <a:latin typeface="+mn-lt"/>
                <a:ea typeface="+mn-ea"/>
                <a:cs typeface="+mn-cs"/>
              </a:rPr>
              <a:t>ratio is sufficient for prediction of AD progression, showing very high accuracy in three separate cohorts. The addition of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to p-tau/A</a:t>
            </a:r>
            <a:r>
              <a:rPr lang="el-GR" sz="1200" b="0" i="0" u="none" strike="noStrike" kern="1200" dirty="0">
                <a:solidFill>
                  <a:schemeClr val="tx1"/>
                </a:solidFill>
                <a:effectLst/>
                <a:latin typeface="+mn-lt"/>
                <a:ea typeface="+mn-ea"/>
                <a:cs typeface="+mn-cs"/>
              </a:rPr>
              <a:t>β42 </a:t>
            </a:r>
            <a:r>
              <a:rPr lang="en-US" sz="1200" b="0" i="0" u="none" strike="noStrike" kern="1200" dirty="0">
                <a:solidFill>
                  <a:schemeClr val="tx1"/>
                </a:solidFill>
                <a:effectLst/>
                <a:latin typeface="+mn-lt"/>
                <a:ea typeface="+mn-ea"/>
                <a:cs typeface="+mn-cs"/>
              </a:rPr>
              <a:t>can be applied to a clinical setting to further improve the prediction of all-cause dementia and cognitive decline.</a:t>
            </a: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5</a:t>
            </a:fld>
            <a:endParaRPr lang="en-US"/>
          </a:p>
        </p:txBody>
      </p:sp>
    </p:spTree>
    <p:extLst>
      <p:ext uri="{BB962C8B-B14F-4D97-AF65-F5344CB8AC3E}">
        <p14:creationId xmlns:p14="http://schemas.microsoft.com/office/powerpoint/2010/main" val="13189882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Background: </a:t>
            </a:r>
            <a:r>
              <a:rPr lang="en-US" sz="1200" b="0" i="0" u="none" strike="noStrike" kern="1200" dirty="0">
                <a:solidFill>
                  <a:schemeClr val="tx1"/>
                </a:solidFill>
                <a:effectLst/>
                <a:latin typeface="+mn-lt"/>
                <a:ea typeface="+mn-ea"/>
                <a:cs typeface="+mn-cs"/>
              </a:rPr>
              <a:t>Although APOE is strongly associated with risk of amyloid-positivity during the preclinical stage of AD, less is known regarding independent effects on regional tau PET burden.</a:t>
            </a:r>
          </a:p>
          <a:p>
            <a:r>
              <a:rPr lang="en-US" sz="1200" b="1" i="0" u="none" strike="noStrike" kern="1200" dirty="0">
                <a:solidFill>
                  <a:schemeClr val="tx1"/>
                </a:solidFill>
                <a:effectLst/>
                <a:latin typeface="+mn-lt"/>
                <a:ea typeface="+mn-ea"/>
                <a:cs typeface="+mn-cs"/>
              </a:rPr>
              <a:t>Method: </a:t>
            </a:r>
            <a:r>
              <a:rPr lang="en-US" sz="1200" b="0" i="0" u="none" strike="noStrike" kern="1200" dirty="0">
                <a:solidFill>
                  <a:schemeClr val="tx1"/>
                </a:solidFill>
                <a:effectLst/>
                <a:latin typeface="+mn-lt"/>
                <a:ea typeface="+mn-ea"/>
                <a:cs typeface="+mn-cs"/>
              </a:rPr>
              <a:t>We examined 385 Amyloid-positive (A+) clinically unimpaired (CU) individuals that had APOE genotype available and additionally underwent amyloid (</a:t>
            </a:r>
            <a:r>
              <a:rPr lang="en-US" sz="1200" b="0" i="0" u="none" strike="noStrike" kern="1200" dirty="0" err="1">
                <a:solidFill>
                  <a:schemeClr val="tx1"/>
                </a:solidFill>
                <a:effectLst/>
                <a:latin typeface="+mn-lt"/>
                <a:ea typeface="+mn-ea"/>
                <a:cs typeface="+mn-cs"/>
              </a:rPr>
              <a:t>florbetapir</a:t>
            </a:r>
            <a:r>
              <a:rPr lang="en-US" sz="1200" b="0" i="0" u="none" strike="noStrike" kern="1200" dirty="0">
                <a:solidFill>
                  <a:schemeClr val="tx1"/>
                </a:solidFill>
                <a:effectLst/>
                <a:latin typeface="+mn-lt"/>
                <a:ea typeface="+mn-ea"/>
                <a:cs typeface="+mn-cs"/>
              </a:rPr>
              <a:t>) and tau (</a:t>
            </a:r>
            <a:r>
              <a:rPr lang="en-US" sz="1200" b="0" i="0" u="none" strike="noStrike" kern="1200" dirty="0" err="1">
                <a:solidFill>
                  <a:schemeClr val="tx1"/>
                </a:solidFill>
                <a:effectLst/>
                <a:latin typeface="+mn-lt"/>
                <a:ea typeface="+mn-ea"/>
                <a:cs typeface="+mn-cs"/>
              </a:rPr>
              <a:t>flortaucipir</a:t>
            </a:r>
            <a:r>
              <a:rPr lang="en-US" sz="1200" b="0" i="0" u="none" strike="noStrike" kern="1200" dirty="0">
                <a:solidFill>
                  <a:schemeClr val="tx1"/>
                </a:solidFill>
                <a:effectLst/>
                <a:latin typeface="+mn-lt"/>
                <a:ea typeface="+mn-ea"/>
                <a:cs typeface="+mn-cs"/>
              </a:rPr>
              <a:t>) PET imaging as part of the A4-LEARN study (Table 1A, mean age=72.1±4.8). PET data were processed locally using </a:t>
            </a:r>
            <a:r>
              <a:rPr lang="en-US" sz="1200" b="0" i="0" u="none" strike="noStrike" kern="1200" dirty="0" err="1">
                <a:solidFill>
                  <a:schemeClr val="tx1"/>
                </a:solidFill>
                <a:effectLst/>
                <a:latin typeface="+mn-lt"/>
                <a:ea typeface="+mn-ea"/>
                <a:cs typeface="+mn-cs"/>
              </a:rPr>
              <a:t>FreeSurfer</a:t>
            </a:r>
            <a:r>
              <a:rPr lang="en-US" sz="1200" b="0" i="0" u="none" strike="noStrike" kern="1200" dirty="0">
                <a:solidFill>
                  <a:schemeClr val="tx1"/>
                </a:solidFill>
                <a:effectLst/>
                <a:latin typeface="+mn-lt"/>
                <a:ea typeface="+mn-ea"/>
                <a:cs typeface="+mn-cs"/>
              </a:rPr>
              <a:t> defined regions to quantify regional tau and combined to form a large cortical target composite for amyloid. Multiple regression was used to examine associations between APOE genotype (number of e2 and number of e4 modeled as two predictors) with global amyloid, regional tau (entorhinal, amygdala, and inferior temporal). </a:t>
            </a:r>
          </a:p>
          <a:p>
            <a:r>
              <a:rPr lang="en-US" sz="1200" b="1" i="0" u="none" strike="noStrike" kern="1200" dirty="0">
                <a:solidFill>
                  <a:schemeClr val="tx1"/>
                </a:solidFill>
                <a:effectLst/>
                <a:latin typeface="+mn-lt"/>
                <a:ea typeface="+mn-ea"/>
                <a:cs typeface="+mn-cs"/>
              </a:rPr>
              <a:t>Result: </a:t>
            </a:r>
            <a:r>
              <a:rPr lang="en-US" sz="1200" b="0" i="0" u="none" strike="noStrike" kern="1200" dirty="0">
                <a:solidFill>
                  <a:schemeClr val="tx1"/>
                </a:solidFill>
                <a:effectLst/>
                <a:latin typeface="+mn-lt"/>
                <a:ea typeface="+mn-ea"/>
                <a:cs typeface="+mn-cs"/>
              </a:rPr>
              <a:t>Among the A+ group, each APOE2 allele was associated with a decrease of 0.045 SUVR while each APOE4 allele was associated with an increase of 0.068 SUVR units of global amyloid compared to the APOE3/3 group (</a:t>
            </a:r>
            <a:r>
              <a:rPr lang="en-US" sz="1200" b="1" i="0" u="none" strike="noStrike" kern="1200" dirty="0">
                <a:solidFill>
                  <a:schemeClr val="tx1"/>
                </a:solidFill>
                <a:effectLst/>
                <a:latin typeface="+mn-lt"/>
                <a:ea typeface="+mn-ea"/>
                <a:cs typeface="+mn-cs"/>
              </a:rPr>
              <a:t>Table 1B</a:t>
            </a:r>
            <a:r>
              <a:rPr lang="en-US" sz="1200" b="0" i="0" u="none" strike="noStrike" kern="1200" dirty="0">
                <a:solidFill>
                  <a:schemeClr val="tx1"/>
                </a:solidFill>
                <a:effectLst/>
                <a:latin typeface="+mn-lt"/>
                <a:ea typeface="+mn-ea"/>
                <a:cs typeface="+mn-cs"/>
              </a:rPr>
              <a:t>). APOE2 was significantly associated with reduced tau across medial temporal lobe ROIs whereas APOE4 was associated with elevated tau in the medial temporal lobe ROIs (</a:t>
            </a:r>
            <a:r>
              <a:rPr lang="en-US" sz="1200" b="1" i="0" u="none" strike="noStrike" kern="1200" dirty="0">
                <a:solidFill>
                  <a:schemeClr val="tx1"/>
                </a:solidFill>
                <a:effectLst/>
                <a:latin typeface="+mn-lt"/>
                <a:ea typeface="+mn-ea"/>
                <a:cs typeface="+mn-cs"/>
              </a:rPr>
              <a:t>Table 1B, Figure 1</a:t>
            </a:r>
            <a:r>
              <a:rPr lang="en-US" sz="1200" b="0" i="0" u="none" strike="noStrike" kern="1200" dirty="0">
                <a:solidFill>
                  <a:schemeClr val="tx1"/>
                </a:solidFill>
                <a:effectLst/>
                <a:latin typeface="+mn-lt"/>
                <a:ea typeface="+mn-ea"/>
                <a:cs typeface="+mn-cs"/>
              </a:rPr>
              <a:t>). Although continuous amyloid levels were associated both with APOE genotype, the total effect of both APOE2 and APOE4 dosage on tau PET was largely independent of continuous amyloid levels (</a:t>
            </a:r>
            <a:r>
              <a:rPr lang="en-US" sz="1200" b="1" i="0" u="none" strike="noStrike" kern="1200" dirty="0">
                <a:solidFill>
                  <a:schemeClr val="tx1"/>
                </a:solidFill>
                <a:effectLst/>
                <a:latin typeface="+mn-lt"/>
                <a:ea typeface="+mn-ea"/>
                <a:cs typeface="+mn-cs"/>
              </a:rPr>
              <a:t>Figure 2</a:t>
            </a:r>
            <a:r>
              <a:rPr lang="en-US" sz="1200" b="0" i="0" u="none" strike="noStrike" kern="1200" dirty="0">
                <a:solidFill>
                  <a:schemeClr val="tx1"/>
                </a:solidFill>
                <a:effectLst/>
                <a:latin typeface="+mn-lt"/>
                <a:ea typeface="+mn-ea"/>
                <a:cs typeface="+mn-cs"/>
              </a:rPr>
              <a:t>). </a:t>
            </a:r>
          </a:p>
          <a:p>
            <a:r>
              <a:rPr lang="en-US" sz="1200" b="1" i="0" u="none" strike="noStrike" kern="1200" dirty="0">
                <a:solidFill>
                  <a:schemeClr val="tx1"/>
                </a:solidFill>
                <a:effectLst/>
                <a:latin typeface="+mn-lt"/>
                <a:ea typeface="+mn-ea"/>
                <a:cs typeface="+mn-cs"/>
              </a:rPr>
              <a:t>Conclusion: </a:t>
            </a:r>
            <a:r>
              <a:rPr lang="en-US" sz="1200" b="0" i="0" u="none" strike="noStrike" kern="1200" dirty="0">
                <a:solidFill>
                  <a:schemeClr val="tx1"/>
                </a:solidFill>
                <a:effectLst/>
                <a:latin typeface="+mn-lt"/>
                <a:ea typeface="+mn-ea"/>
                <a:cs typeface="+mn-cs"/>
              </a:rPr>
              <a:t>APOE genotype is related to early medial temporal lobe tau burden, independent of continuous amyloid burden within the A+ range. These findings highlight that APOE genotype influences heterogeneity in tau burden among individuals with preclinical AD.</a:t>
            </a: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6</a:t>
            </a:fld>
            <a:endParaRPr lang="en-US"/>
          </a:p>
        </p:txBody>
      </p:sp>
    </p:spTree>
    <p:extLst>
      <p:ext uri="{BB962C8B-B14F-4D97-AF65-F5344CB8AC3E}">
        <p14:creationId xmlns:p14="http://schemas.microsoft.com/office/powerpoint/2010/main" val="46491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a:solidFill>
                  <a:schemeClr val="tx1"/>
                </a:solidFill>
                <a:effectLst/>
                <a:latin typeface="+mn-lt"/>
                <a:ea typeface="+mn-ea"/>
                <a:cs typeface="+mn-cs"/>
              </a:rPr>
              <a:t>Background:</a:t>
            </a:r>
          </a:p>
          <a:p>
            <a:r>
              <a:rPr lang="en-US" sz="1200" b="0" i="0" u="none" strike="noStrike" kern="1200" dirty="0">
                <a:solidFill>
                  <a:schemeClr val="tx1"/>
                </a:solidFill>
                <a:effectLst/>
                <a:latin typeface="+mn-lt"/>
                <a:ea typeface="+mn-ea"/>
                <a:cs typeface="+mn-cs"/>
              </a:rPr>
              <a:t>Autopsy studies indicated that the locus coeruleus (LC) is one of the first regions to accumulate </a:t>
            </a:r>
            <a:r>
              <a:rPr lang="en-US" sz="1200" b="0" i="0" u="none" strike="noStrike" kern="1200" dirty="0" err="1">
                <a:solidFill>
                  <a:schemeClr val="tx1"/>
                </a:solidFill>
                <a:effectLst/>
                <a:latin typeface="+mn-lt"/>
                <a:ea typeface="+mn-ea"/>
                <a:cs typeface="+mn-cs"/>
              </a:rPr>
              <a:t>pretangle</a:t>
            </a:r>
            <a:r>
              <a:rPr lang="en-US" sz="1200" b="0" i="0" u="none" strike="noStrike" kern="1200" dirty="0">
                <a:solidFill>
                  <a:schemeClr val="tx1"/>
                </a:solidFill>
                <a:effectLst/>
                <a:latin typeface="+mn-lt"/>
                <a:ea typeface="+mn-ea"/>
                <a:cs typeface="+mn-cs"/>
              </a:rPr>
              <a:t> material, and imaging work demonstrated that the LC MRI-signal correlates with entorhinal tau in cognitively normal individuals. Recently developed phosphor-tau (</a:t>
            </a:r>
            <a:r>
              <a:rPr lang="en-US" sz="1200" b="0" i="0" u="none" strike="noStrike" kern="1200" dirty="0" err="1">
                <a:solidFill>
                  <a:schemeClr val="tx1"/>
                </a:solidFill>
                <a:effectLst/>
                <a:latin typeface="+mn-lt"/>
                <a:ea typeface="+mn-ea"/>
                <a:cs typeface="+mn-cs"/>
              </a:rPr>
              <a:t>ptau</a:t>
            </a:r>
            <a:r>
              <a:rPr lang="en-US" sz="1200" b="0" i="0" u="none" strike="noStrike" kern="1200" dirty="0">
                <a:solidFill>
                  <a:schemeClr val="tx1"/>
                </a:solidFill>
                <a:effectLst/>
                <a:latin typeface="+mn-lt"/>
                <a:ea typeface="+mn-ea"/>
                <a:cs typeface="+mn-cs"/>
              </a:rPr>
              <a:t>) blood-based biomarkers correlated well with cortical tau-PET and have been suggested as early markers of aberrant tau phosphorylation. Here we evaluated the relationship between LC-MRI signal intensity and plasma markers of tau (ptau</a:t>
            </a:r>
            <a:r>
              <a:rPr lang="en-US" sz="1200" b="0" i="0" u="none" strike="noStrike" kern="1200" baseline="-25000" dirty="0">
                <a:solidFill>
                  <a:schemeClr val="tx1"/>
                </a:solidFill>
                <a:effectLst/>
                <a:latin typeface="+mn-lt"/>
                <a:ea typeface="+mn-ea"/>
                <a:cs typeface="+mn-cs"/>
              </a:rPr>
              <a:t>231</a:t>
            </a:r>
            <a:r>
              <a:rPr lang="en-US" sz="1200" b="0" i="0" u="none" strike="noStrike" kern="1200" dirty="0">
                <a:solidFill>
                  <a:schemeClr val="tx1"/>
                </a:solidFill>
                <a:effectLst/>
                <a:latin typeface="+mn-lt"/>
                <a:ea typeface="+mn-ea"/>
                <a:cs typeface="+mn-cs"/>
              </a:rPr>
              <a:t>, ptau</a:t>
            </a:r>
            <a:r>
              <a:rPr lang="en-US" sz="1200" b="0" i="0" u="none" strike="noStrike" kern="1200" baseline="-25000" dirty="0">
                <a:solidFill>
                  <a:schemeClr val="tx1"/>
                </a:solidFill>
                <a:effectLst/>
                <a:latin typeface="+mn-lt"/>
                <a:ea typeface="+mn-ea"/>
                <a:cs typeface="+mn-cs"/>
              </a:rPr>
              <a:t>217</a:t>
            </a:r>
            <a:r>
              <a:rPr lang="en-US" sz="1200" b="0" i="0" u="none" strike="noStrike" kern="1200" dirty="0">
                <a:solidFill>
                  <a:schemeClr val="tx1"/>
                </a:solidFill>
                <a:effectLst/>
                <a:latin typeface="+mn-lt"/>
                <a:ea typeface="+mn-ea"/>
                <a:cs typeface="+mn-cs"/>
              </a:rPr>
              <a:t>, ptau</a:t>
            </a:r>
            <a:r>
              <a:rPr lang="en-US" sz="1200" b="0" i="0" u="none" strike="noStrike" kern="1200" baseline="-25000" dirty="0">
                <a:solidFill>
                  <a:schemeClr val="tx1"/>
                </a:solidFill>
                <a:effectLst/>
                <a:latin typeface="+mn-lt"/>
                <a:ea typeface="+mn-ea"/>
                <a:cs typeface="+mn-cs"/>
              </a:rPr>
              <a:t>181</a:t>
            </a:r>
            <a:r>
              <a:rPr lang="en-US" sz="1200" b="0" i="0" u="none" strike="noStrike" kern="1200" dirty="0">
                <a:solidFill>
                  <a:schemeClr val="tx1"/>
                </a:solidFill>
                <a:effectLst/>
                <a:latin typeface="+mn-lt"/>
                <a:ea typeface="+mn-ea"/>
                <a:cs typeface="+mn-cs"/>
              </a:rPr>
              <a:t>), neurodegenerative processes (total tau (t-tau), neurofilament light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and amyloidosis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a:t>
            </a:r>
            <a:r>
              <a:rPr lang="el-GR" sz="1200" b="0" i="0" u="none" strike="noStrike" kern="1200" dirty="0">
                <a:solidFill>
                  <a:schemeClr val="tx1"/>
                </a:solidFill>
                <a:effectLst/>
                <a:latin typeface="+mn-lt"/>
                <a:ea typeface="+mn-ea"/>
                <a:cs typeface="+mn-cs"/>
              </a:rPr>
              <a:t>).</a:t>
            </a:r>
          </a:p>
          <a:p>
            <a:r>
              <a:rPr lang="en-US" sz="1200" b="1" i="0" u="none" strike="noStrike" kern="1200" dirty="0">
                <a:solidFill>
                  <a:schemeClr val="tx1"/>
                </a:solidFill>
                <a:effectLst/>
                <a:latin typeface="+mn-lt"/>
                <a:ea typeface="+mn-ea"/>
                <a:cs typeface="+mn-cs"/>
              </a:rPr>
              <a:t>Method:</a:t>
            </a:r>
          </a:p>
          <a:p>
            <a:r>
              <a:rPr lang="en-US" sz="1200" b="0" i="0" u="none" strike="noStrike" kern="1200" dirty="0">
                <a:solidFill>
                  <a:schemeClr val="tx1"/>
                </a:solidFill>
                <a:effectLst/>
                <a:latin typeface="+mn-lt"/>
                <a:ea typeface="+mn-ea"/>
                <a:cs typeface="+mn-cs"/>
              </a:rPr>
              <a:t>99 cognitively normal individuals across the lifespan (30-85 years, n=52 female) underwent dedicated 7T LC-imaging and fasting blood draw. A sample-specific template for the LC was generated and transformed into a surface. All plasma markers were quantified in duplicate using Single molecule array methods (</a:t>
            </a:r>
            <a:r>
              <a:rPr lang="en-US" sz="1200" b="0" i="0" u="none" strike="noStrike" kern="1200" dirty="0" err="1">
                <a:solidFill>
                  <a:schemeClr val="tx1"/>
                </a:solidFill>
                <a:effectLst/>
                <a:latin typeface="+mn-lt"/>
                <a:ea typeface="+mn-ea"/>
                <a:cs typeface="+mn-cs"/>
              </a:rPr>
              <a:t>Simoa</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Quanterix</a:t>
            </a:r>
            <a:r>
              <a:rPr lang="en-US" sz="1200" b="0" i="0" u="none" strike="noStrike" kern="1200" dirty="0">
                <a:solidFill>
                  <a:schemeClr val="tx1"/>
                </a:solidFill>
                <a:effectLst/>
                <a:latin typeface="+mn-lt"/>
                <a:ea typeface="+mn-ea"/>
                <a:cs typeface="+mn-cs"/>
              </a:rPr>
              <a:t>) or Meso-Scale Discovery. Voxel-wise robust regressions associated LC intensity values with plasma markers, adjusted for age and sex (or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a:t>
            </a:r>
            <a:r>
              <a:rPr lang="el-GR" sz="1200" b="0"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Interactions between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n-US" sz="1200" b="0" i="0" u="none" strike="noStrike" kern="1200" dirty="0">
                <a:solidFill>
                  <a:schemeClr val="tx1"/>
                </a:solidFill>
                <a:effectLst/>
                <a:latin typeface="+mn-lt"/>
                <a:ea typeface="+mn-ea"/>
                <a:cs typeface="+mn-cs"/>
              </a:rPr>
              <a:t>and </a:t>
            </a:r>
            <a:r>
              <a:rPr lang="en-US" sz="1200" b="0" i="0" u="none" strike="noStrike" kern="1200" dirty="0" err="1">
                <a:solidFill>
                  <a:schemeClr val="tx1"/>
                </a:solidFill>
                <a:effectLst/>
                <a:latin typeface="+mn-lt"/>
                <a:ea typeface="+mn-ea"/>
                <a:cs typeface="+mn-cs"/>
              </a:rPr>
              <a:t>ptau</a:t>
            </a:r>
            <a:r>
              <a:rPr lang="en-US" sz="1200" b="0" i="0" u="none" strike="noStrike" kern="1200" dirty="0">
                <a:solidFill>
                  <a:schemeClr val="tx1"/>
                </a:solidFill>
                <a:effectLst/>
                <a:latin typeface="+mn-lt"/>
                <a:ea typeface="+mn-ea"/>
                <a:cs typeface="+mn-cs"/>
              </a:rPr>
              <a:t>, t-tau or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were also tested. Multiple comparisons were corrected using Threshold-Free-Cluster-Enhancement (p&lt;0.001). Bootstrapped sliding window analyses determined the age-window of significant plasma marker–LC intensity associations.</a:t>
            </a:r>
          </a:p>
          <a:p>
            <a:r>
              <a:rPr lang="en-US" sz="1200" b="1" i="0" u="none" strike="noStrike" kern="1200" dirty="0">
                <a:solidFill>
                  <a:schemeClr val="tx1"/>
                </a:solidFill>
                <a:effectLst/>
                <a:latin typeface="+mn-lt"/>
                <a:ea typeface="+mn-ea"/>
                <a:cs typeface="+mn-cs"/>
              </a:rPr>
              <a:t>Result:</a:t>
            </a:r>
          </a:p>
          <a:p>
            <a:r>
              <a:rPr lang="en-US" sz="1200" b="0" i="0" u="none" strike="noStrike" kern="1200" dirty="0">
                <a:solidFill>
                  <a:schemeClr val="tx1"/>
                </a:solidFill>
                <a:effectLst/>
                <a:latin typeface="+mn-lt"/>
                <a:ea typeface="+mn-ea"/>
                <a:cs typeface="+mn-cs"/>
              </a:rPr>
              <a:t>Older age was associated with higher ptau</a:t>
            </a:r>
            <a:r>
              <a:rPr lang="en-US" sz="1200" b="0" i="0" u="none" strike="noStrike" kern="1200" baseline="-25000" dirty="0">
                <a:solidFill>
                  <a:schemeClr val="tx1"/>
                </a:solidFill>
                <a:effectLst/>
                <a:latin typeface="+mn-lt"/>
                <a:ea typeface="+mn-ea"/>
                <a:cs typeface="+mn-cs"/>
              </a:rPr>
              <a:t>181</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and lower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l-GR" sz="1200" b="0" i="0" u="none" strike="noStrike"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rPr>
              <a:t>Figure 1). Higher ptau</a:t>
            </a:r>
            <a:r>
              <a:rPr lang="en-US" sz="1200" b="0" i="0" u="none" strike="noStrike" kern="1200" baseline="-25000" dirty="0">
                <a:solidFill>
                  <a:schemeClr val="tx1"/>
                </a:solidFill>
                <a:effectLst/>
                <a:latin typeface="+mn-lt"/>
                <a:ea typeface="+mn-ea"/>
                <a:cs typeface="+mn-cs"/>
              </a:rPr>
              <a:t>231 </a:t>
            </a:r>
            <a:r>
              <a:rPr lang="en-US" sz="1200" b="0" i="0" u="none" strike="noStrike" kern="1200" dirty="0">
                <a:solidFill>
                  <a:schemeClr val="tx1"/>
                </a:solidFill>
                <a:effectLst/>
                <a:latin typeface="+mn-lt"/>
                <a:ea typeface="+mn-ea"/>
                <a:cs typeface="+mn-cs"/>
              </a:rPr>
              <a:t>was associated with lower LC intensity in bilateral </a:t>
            </a:r>
            <a:r>
              <a:rPr lang="en-US" sz="1200" b="0" i="0" u="none" strike="noStrike" kern="1200" dirty="0" err="1">
                <a:solidFill>
                  <a:schemeClr val="tx1"/>
                </a:solidFill>
                <a:effectLst/>
                <a:latin typeface="+mn-lt"/>
                <a:ea typeface="+mn-ea"/>
                <a:cs typeface="+mn-cs"/>
              </a:rPr>
              <a:t>dorso</a:t>
            </a:r>
            <a:r>
              <a:rPr lang="en-US" sz="1200" b="0" i="0" u="none" strike="noStrike" kern="1200" dirty="0">
                <a:solidFill>
                  <a:schemeClr val="tx1"/>
                </a:solidFill>
                <a:effectLst/>
                <a:latin typeface="+mn-lt"/>
                <a:ea typeface="+mn-ea"/>
                <a:cs typeface="+mn-cs"/>
              </a:rPr>
              <a:t>-rostral clusters. Ptau</a:t>
            </a:r>
            <a:r>
              <a:rPr lang="en-US" sz="1200" b="0" i="0" u="none" strike="noStrike" kern="1200" baseline="-25000" dirty="0">
                <a:solidFill>
                  <a:schemeClr val="tx1"/>
                </a:solidFill>
                <a:effectLst/>
                <a:latin typeface="+mn-lt"/>
                <a:ea typeface="+mn-ea"/>
                <a:cs typeface="+mn-cs"/>
              </a:rPr>
              <a:t>181</a:t>
            </a:r>
            <a:r>
              <a:rPr lang="en-US" sz="1200" b="0" i="0" u="none" strike="noStrike" kern="1200" dirty="0">
                <a:solidFill>
                  <a:schemeClr val="tx1"/>
                </a:solidFill>
                <a:effectLst/>
                <a:latin typeface="+mn-lt"/>
                <a:ea typeface="+mn-ea"/>
                <a:cs typeface="+mn-cs"/>
              </a:rPr>
              <a:t>, ptau</a:t>
            </a:r>
            <a:r>
              <a:rPr lang="en-US" sz="1200" b="0" i="0" u="none" strike="noStrike" kern="1200" baseline="-25000" dirty="0">
                <a:solidFill>
                  <a:schemeClr val="tx1"/>
                </a:solidFill>
                <a:effectLst/>
                <a:latin typeface="+mn-lt"/>
                <a:ea typeface="+mn-ea"/>
                <a:cs typeface="+mn-cs"/>
              </a:rPr>
              <a:t>217 </a:t>
            </a:r>
            <a:r>
              <a:rPr lang="en-US" sz="1200" b="0" i="0" u="none" strike="noStrike" kern="1200" dirty="0">
                <a:solidFill>
                  <a:schemeClr val="tx1"/>
                </a:solidFill>
                <a:effectLst/>
                <a:latin typeface="+mn-lt"/>
                <a:ea typeface="+mn-ea"/>
                <a:cs typeface="+mn-cs"/>
              </a:rPr>
              <a:t>and t-tau correlated negatively with LC intensity in right </a:t>
            </a:r>
            <a:r>
              <a:rPr lang="en-US" sz="1200" b="0" i="0" u="none" strike="noStrike" kern="1200" dirty="0" err="1">
                <a:solidFill>
                  <a:schemeClr val="tx1"/>
                </a:solidFill>
                <a:effectLst/>
                <a:latin typeface="+mn-lt"/>
                <a:ea typeface="+mn-ea"/>
                <a:cs typeface="+mn-cs"/>
              </a:rPr>
              <a:t>dorso</a:t>
            </a:r>
            <a:r>
              <a:rPr lang="en-US" sz="1200" b="0" i="0" u="none" strike="noStrike" kern="1200" dirty="0">
                <a:solidFill>
                  <a:schemeClr val="tx1"/>
                </a:solidFill>
                <a:effectLst/>
                <a:latin typeface="+mn-lt"/>
                <a:ea typeface="+mn-ea"/>
                <a:cs typeface="+mn-cs"/>
              </a:rPr>
              <a:t>-rostral clusters. Small clusters of negative associations between LC intensity and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were distributed across the length of the LC. LC intensity was not associated with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l-GR" sz="1200" b="0" i="0" u="none" strike="noStrike"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rPr>
              <a:t>Figure 2). Adjusting for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n-US" sz="1200" b="0" i="0" u="none" strike="noStrike" kern="1200" dirty="0">
                <a:solidFill>
                  <a:schemeClr val="tx1"/>
                </a:solidFill>
                <a:effectLst/>
                <a:latin typeface="+mn-lt"/>
                <a:ea typeface="+mn-ea"/>
                <a:cs typeface="+mn-cs"/>
              </a:rPr>
              <a:t>did not change these results. We did not find interactions between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n-US" sz="1200" b="0" i="0" u="none" strike="noStrike" kern="1200" dirty="0">
                <a:solidFill>
                  <a:schemeClr val="tx1"/>
                </a:solidFill>
                <a:effectLst/>
                <a:latin typeface="+mn-lt"/>
                <a:ea typeface="+mn-ea"/>
                <a:cs typeface="+mn-cs"/>
              </a:rPr>
              <a:t>and </a:t>
            </a:r>
            <a:r>
              <a:rPr lang="en-US" sz="1200" b="0" i="0" u="none" strike="noStrike" kern="1200" dirty="0" err="1">
                <a:solidFill>
                  <a:schemeClr val="tx1"/>
                </a:solidFill>
                <a:effectLst/>
                <a:latin typeface="+mn-lt"/>
                <a:ea typeface="+mn-ea"/>
                <a:cs typeface="+mn-cs"/>
              </a:rPr>
              <a:t>ptau</a:t>
            </a:r>
            <a:r>
              <a:rPr lang="en-US" sz="1200" b="0" i="0" u="none" strike="noStrike" kern="1200" dirty="0">
                <a:solidFill>
                  <a:schemeClr val="tx1"/>
                </a:solidFill>
                <a:effectLst/>
                <a:latin typeface="+mn-lt"/>
                <a:ea typeface="+mn-ea"/>
                <a:cs typeface="+mn-cs"/>
              </a:rPr>
              <a:t>, t-tau or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The association between LC intensity and ptau231 became significant from age 55.5 years, and for ptau</a:t>
            </a:r>
            <a:r>
              <a:rPr lang="en-US" sz="1200" b="0" i="0" u="none" strike="noStrike" kern="1200" baseline="-25000" dirty="0">
                <a:solidFill>
                  <a:schemeClr val="tx1"/>
                </a:solidFill>
                <a:effectLst/>
                <a:latin typeface="+mn-lt"/>
                <a:ea typeface="+mn-ea"/>
                <a:cs typeface="+mn-cs"/>
              </a:rPr>
              <a:t>181 </a:t>
            </a:r>
            <a:r>
              <a:rPr lang="en-US" sz="1200" b="0" i="0" u="none" strike="noStrike" kern="1200" dirty="0">
                <a:solidFill>
                  <a:schemeClr val="tx1"/>
                </a:solidFill>
                <a:effectLst/>
                <a:latin typeface="+mn-lt"/>
                <a:ea typeface="+mn-ea"/>
                <a:cs typeface="+mn-cs"/>
              </a:rPr>
              <a:t>and ptau</a:t>
            </a:r>
            <a:r>
              <a:rPr lang="en-US" sz="1200" b="0" i="0" u="none" strike="noStrike" kern="1200" baseline="-25000" dirty="0">
                <a:solidFill>
                  <a:schemeClr val="tx1"/>
                </a:solidFill>
                <a:effectLst/>
                <a:latin typeface="+mn-lt"/>
                <a:ea typeface="+mn-ea"/>
                <a:cs typeface="+mn-cs"/>
              </a:rPr>
              <a:t>217 </a:t>
            </a:r>
            <a:r>
              <a:rPr lang="en-US" sz="1200" b="0" i="0" u="none" strike="noStrike" kern="1200" dirty="0">
                <a:solidFill>
                  <a:schemeClr val="tx1"/>
                </a:solidFill>
                <a:effectLst/>
                <a:latin typeface="+mn-lt"/>
                <a:ea typeface="+mn-ea"/>
                <a:cs typeface="+mn-cs"/>
              </a:rPr>
              <a:t>from age 60 years (Figure 3).</a:t>
            </a:r>
          </a:p>
          <a:p>
            <a:r>
              <a:rPr lang="en-US" sz="1200" b="1" i="0" u="none" strike="noStrike" kern="1200" dirty="0">
                <a:solidFill>
                  <a:schemeClr val="tx1"/>
                </a:solidFill>
                <a:effectLst/>
                <a:latin typeface="+mn-lt"/>
                <a:ea typeface="+mn-ea"/>
                <a:cs typeface="+mn-cs"/>
              </a:rPr>
              <a:t>Conclusion:</a:t>
            </a:r>
          </a:p>
          <a:p>
            <a:r>
              <a:rPr lang="en-US" sz="1200" b="0" i="0" u="none" strike="noStrike" kern="1200" dirty="0">
                <a:solidFill>
                  <a:schemeClr val="tx1"/>
                </a:solidFill>
                <a:effectLst/>
                <a:latin typeface="+mn-lt"/>
                <a:ea typeface="+mn-ea"/>
                <a:cs typeface="+mn-cs"/>
              </a:rPr>
              <a:t>Plasma ptau</a:t>
            </a:r>
            <a:r>
              <a:rPr lang="en-US" sz="1200" b="0" i="0" u="none" strike="noStrike" kern="1200" baseline="-25000" dirty="0">
                <a:solidFill>
                  <a:schemeClr val="tx1"/>
                </a:solidFill>
                <a:effectLst/>
                <a:latin typeface="+mn-lt"/>
                <a:ea typeface="+mn-ea"/>
                <a:cs typeface="+mn-cs"/>
              </a:rPr>
              <a:t>231 </a:t>
            </a:r>
            <a:r>
              <a:rPr lang="en-US" sz="1200" b="0" i="0" u="none" strike="noStrike" kern="1200" dirty="0">
                <a:solidFill>
                  <a:schemeClr val="tx1"/>
                </a:solidFill>
                <a:effectLst/>
                <a:latin typeface="+mn-lt"/>
                <a:ea typeface="+mn-ea"/>
                <a:cs typeface="+mn-cs"/>
              </a:rPr>
              <a:t>showed robust and earlier relationships with LC intensity compared to ptau</a:t>
            </a:r>
            <a:r>
              <a:rPr lang="en-US" sz="1200" b="0" i="0" u="none" strike="noStrike" kern="1200" baseline="-25000" dirty="0">
                <a:solidFill>
                  <a:schemeClr val="tx1"/>
                </a:solidFill>
                <a:effectLst/>
                <a:latin typeface="+mn-lt"/>
                <a:ea typeface="+mn-ea"/>
                <a:cs typeface="+mn-cs"/>
              </a:rPr>
              <a:t>217 </a:t>
            </a:r>
            <a:r>
              <a:rPr lang="en-US" sz="1200" b="0" i="0" u="none" strike="noStrike" kern="1200" dirty="0">
                <a:solidFill>
                  <a:schemeClr val="tx1"/>
                </a:solidFill>
                <a:effectLst/>
                <a:latin typeface="+mn-lt"/>
                <a:ea typeface="+mn-ea"/>
                <a:cs typeface="+mn-cs"/>
              </a:rPr>
              <a:t>or ptau</a:t>
            </a:r>
            <a:r>
              <a:rPr lang="en-US" sz="1200" b="0" i="0" u="none" strike="noStrike" kern="1200" baseline="-25000" dirty="0">
                <a:solidFill>
                  <a:schemeClr val="tx1"/>
                </a:solidFill>
                <a:effectLst/>
                <a:latin typeface="+mn-lt"/>
                <a:ea typeface="+mn-ea"/>
                <a:cs typeface="+mn-cs"/>
              </a:rPr>
              <a:t>181 </a:t>
            </a:r>
            <a:r>
              <a:rPr lang="en-US" sz="1200" b="0" i="0" u="none" strike="noStrike" kern="1200" dirty="0">
                <a:solidFill>
                  <a:schemeClr val="tx1"/>
                </a:solidFill>
                <a:effectLst/>
                <a:latin typeface="+mn-lt"/>
                <a:ea typeface="+mn-ea"/>
                <a:cs typeface="+mn-cs"/>
              </a:rPr>
              <a:t>in asymptomatic individuals across the lifespan. Given that tau phosphorylation at threonine 231 is one of the earliest events in the phosphorylation cascade hindering tubulin assembly, these findings suggest that LC intensity may reflect processes related to early tau aggregation.</a:t>
            </a: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7</a:t>
            </a:fld>
            <a:endParaRPr lang="en-US"/>
          </a:p>
        </p:txBody>
      </p:sp>
    </p:spTree>
    <p:extLst>
      <p:ext uri="{BB962C8B-B14F-4D97-AF65-F5344CB8AC3E}">
        <p14:creationId xmlns:p14="http://schemas.microsoft.com/office/powerpoint/2010/main" val="22317013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err="1">
                <a:solidFill>
                  <a:schemeClr val="tx1"/>
                </a:solidFill>
                <a:effectLst/>
                <a:latin typeface="+mn-lt"/>
                <a:ea typeface="+mn-ea"/>
                <a:cs typeface="+mn-cs"/>
              </a:rPr>
              <a:t>ackground</a:t>
            </a:r>
            <a:r>
              <a:rPr lang="en-US" sz="1200" b="1" i="0" u="none" strike="noStrike" kern="1200" dirty="0">
                <a:solidFill>
                  <a:schemeClr val="tx1"/>
                </a:solidFill>
                <a:effectLst/>
                <a:latin typeface="+mn-lt"/>
                <a:ea typeface="+mn-ea"/>
                <a:cs typeface="+mn-cs"/>
              </a:rPr>
              <a:t>:</a:t>
            </a:r>
          </a:p>
          <a:p>
            <a:r>
              <a:rPr lang="en-US" sz="1200" b="0" i="0" u="none" strike="noStrike" kern="1200" dirty="0">
                <a:solidFill>
                  <a:schemeClr val="tx1"/>
                </a:solidFill>
                <a:effectLst/>
                <a:latin typeface="+mn-lt"/>
                <a:ea typeface="+mn-ea"/>
                <a:cs typeface="+mn-cs"/>
              </a:rPr>
              <a:t>Autopsy studies indicated that the locus coeruleus (LC) is one of the first regions to accumulate </a:t>
            </a:r>
            <a:r>
              <a:rPr lang="en-US" sz="1200" b="0" i="0" u="none" strike="noStrike" kern="1200" dirty="0" err="1">
                <a:solidFill>
                  <a:schemeClr val="tx1"/>
                </a:solidFill>
                <a:effectLst/>
                <a:latin typeface="+mn-lt"/>
                <a:ea typeface="+mn-ea"/>
                <a:cs typeface="+mn-cs"/>
              </a:rPr>
              <a:t>pretangle</a:t>
            </a:r>
            <a:r>
              <a:rPr lang="en-US" sz="1200" b="0" i="0" u="none" strike="noStrike" kern="1200" dirty="0">
                <a:solidFill>
                  <a:schemeClr val="tx1"/>
                </a:solidFill>
                <a:effectLst/>
                <a:latin typeface="+mn-lt"/>
                <a:ea typeface="+mn-ea"/>
                <a:cs typeface="+mn-cs"/>
              </a:rPr>
              <a:t> material, and imaging work demonstrated that the LC MRI-signal correlates with entorhinal tau in cognitively normal individuals. Recently developed phosphor-tau (</a:t>
            </a:r>
            <a:r>
              <a:rPr lang="en-US" sz="1200" b="0" i="0" u="none" strike="noStrike" kern="1200" dirty="0" err="1">
                <a:solidFill>
                  <a:schemeClr val="tx1"/>
                </a:solidFill>
                <a:effectLst/>
                <a:latin typeface="+mn-lt"/>
                <a:ea typeface="+mn-ea"/>
                <a:cs typeface="+mn-cs"/>
              </a:rPr>
              <a:t>ptau</a:t>
            </a:r>
            <a:r>
              <a:rPr lang="en-US" sz="1200" b="0" i="0" u="none" strike="noStrike" kern="1200" dirty="0">
                <a:solidFill>
                  <a:schemeClr val="tx1"/>
                </a:solidFill>
                <a:effectLst/>
                <a:latin typeface="+mn-lt"/>
                <a:ea typeface="+mn-ea"/>
                <a:cs typeface="+mn-cs"/>
              </a:rPr>
              <a:t>) blood-based biomarkers correlated well with cortical tau-PET and have been suggested as early markers of aberrant tau phosphorylation. Here we evaluated the relationship between LC-MRI signal intensity and plasma markers of tau (ptau</a:t>
            </a:r>
            <a:r>
              <a:rPr lang="en-US" sz="1200" b="0" i="0" u="none" strike="noStrike" kern="1200" baseline="-25000" dirty="0">
                <a:solidFill>
                  <a:schemeClr val="tx1"/>
                </a:solidFill>
                <a:effectLst/>
                <a:latin typeface="+mn-lt"/>
                <a:ea typeface="+mn-ea"/>
                <a:cs typeface="+mn-cs"/>
              </a:rPr>
              <a:t>231</a:t>
            </a:r>
            <a:r>
              <a:rPr lang="en-US" sz="1200" b="0" i="0" u="none" strike="noStrike" kern="1200" dirty="0">
                <a:solidFill>
                  <a:schemeClr val="tx1"/>
                </a:solidFill>
                <a:effectLst/>
                <a:latin typeface="+mn-lt"/>
                <a:ea typeface="+mn-ea"/>
                <a:cs typeface="+mn-cs"/>
              </a:rPr>
              <a:t>, ptau</a:t>
            </a:r>
            <a:r>
              <a:rPr lang="en-US" sz="1200" b="0" i="0" u="none" strike="noStrike" kern="1200" baseline="-25000" dirty="0">
                <a:solidFill>
                  <a:schemeClr val="tx1"/>
                </a:solidFill>
                <a:effectLst/>
                <a:latin typeface="+mn-lt"/>
                <a:ea typeface="+mn-ea"/>
                <a:cs typeface="+mn-cs"/>
              </a:rPr>
              <a:t>217</a:t>
            </a:r>
            <a:r>
              <a:rPr lang="en-US" sz="1200" b="0" i="0" u="none" strike="noStrike" kern="1200" dirty="0">
                <a:solidFill>
                  <a:schemeClr val="tx1"/>
                </a:solidFill>
                <a:effectLst/>
                <a:latin typeface="+mn-lt"/>
                <a:ea typeface="+mn-ea"/>
                <a:cs typeface="+mn-cs"/>
              </a:rPr>
              <a:t>, ptau</a:t>
            </a:r>
            <a:r>
              <a:rPr lang="en-US" sz="1200" b="0" i="0" u="none" strike="noStrike" kern="1200" baseline="-25000" dirty="0">
                <a:solidFill>
                  <a:schemeClr val="tx1"/>
                </a:solidFill>
                <a:effectLst/>
                <a:latin typeface="+mn-lt"/>
                <a:ea typeface="+mn-ea"/>
                <a:cs typeface="+mn-cs"/>
              </a:rPr>
              <a:t>181</a:t>
            </a:r>
            <a:r>
              <a:rPr lang="en-US" sz="1200" b="0" i="0" u="none" strike="noStrike" kern="1200" dirty="0">
                <a:solidFill>
                  <a:schemeClr val="tx1"/>
                </a:solidFill>
                <a:effectLst/>
                <a:latin typeface="+mn-lt"/>
                <a:ea typeface="+mn-ea"/>
                <a:cs typeface="+mn-cs"/>
              </a:rPr>
              <a:t>), neurodegenerative processes (total tau (t-tau), neurofilament light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and amyloidosis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a:t>
            </a:r>
            <a:r>
              <a:rPr lang="el-GR" sz="1200" b="0" i="0" u="none" strike="noStrike" kern="1200" dirty="0">
                <a:solidFill>
                  <a:schemeClr val="tx1"/>
                </a:solidFill>
                <a:effectLst/>
                <a:latin typeface="+mn-lt"/>
                <a:ea typeface="+mn-ea"/>
                <a:cs typeface="+mn-cs"/>
              </a:rPr>
              <a:t>).</a:t>
            </a:r>
          </a:p>
          <a:p>
            <a:r>
              <a:rPr lang="en-US" sz="1200" b="1" i="0" u="none" strike="noStrike" kern="1200" dirty="0">
                <a:solidFill>
                  <a:schemeClr val="tx1"/>
                </a:solidFill>
                <a:effectLst/>
                <a:latin typeface="+mn-lt"/>
                <a:ea typeface="+mn-ea"/>
                <a:cs typeface="+mn-cs"/>
              </a:rPr>
              <a:t>Method:</a:t>
            </a:r>
          </a:p>
          <a:p>
            <a:r>
              <a:rPr lang="en-US" sz="1200" b="0" i="0" u="none" strike="noStrike" kern="1200" dirty="0">
                <a:solidFill>
                  <a:schemeClr val="tx1"/>
                </a:solidFill>
                <a:effectLst/>
                <a:latin typeface="+mn-lt"/>
                <a:ea typeface="+mn-ea"/>
                <a:cs typeface="+mn-cs"/>
              </a:rPr>
              <a:t>99 cognitively normal individuals across the lifespan (30-85 years, n=52 female) underwent dedicated 7T LC-imaging and fasting blood draw. A sample-specific template for the LC was generated and transformed into a surface. All plasma markers were quantified in duplicate using Single molecule array methods (</a:t>
            </a:r>
            <a:r>
              <a:rPr lang="en-US" sz="1200" b="0" i="0" u="none" strike="noStrike" kern="1200" dirty="0" err="1">
                <a:solidFill>
                  <a:schemeClr val="tx1"/>
                </a:solidFill>
                <a:effectLst/>
                <a:latin typeface="+mn-lt"/>
                <a:ea typeface="+mn-ea"/>
                <a:cs typeface="+mn-cs"/>
              </a:rPr>
              <a:t>Simoa</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Quanterix</a:t>
            </a:r>
            <a:r>
              <a:rPr lang="en-US" sz="1200" b="0" i="0" u="none" strike="noStrike" kern="1200" dirty="0">
                <a:solidFill>
                  <a:schemeClr val="tx1"/>
                </a:solidFill>
                <a:effectLst/>
                <a:latin typeface="+mn-lt"/>
                <a:ea typeface="+mn-ea"/>
                <a:cs typeface="+mn-cs"/>
              </a:rPr>
              <a:t>) or Meso-Scale Discovery. Voxel-wise robust regressions associated LC intensity values with plasma markers, adjusted for age and sex (or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a:t>
            </a:r>
            <a:r>
              <a:rPr lang="el-GR" sz="1200" b="0" i="0" u="none" strike="noStrike" kern="1200" dirty="0">
                <a:solidFill>
                  <a:schemeClr val="tx1"/>
                </a:solidFill>
                <a:effectLst/>
                <a:latin typeface="+mn-lt"/>
                <a:ea typeface="+mn-ea"/>
                <a:cs typeface="+mn-cs"/>
              </a:rPr>
              <a:t>). </a:t>
            </a:r>
            <a:r>
              <a:rPr lang="en-US" sz="1200" b="0" i="0" u="none" strike="noStrike" kern="1200" dirty="0">
                <a:solidFill>
                  <a:schemeClr val="tx1"/>
                </a:solidFill>
                <a:effectLst/>
                <a:latin typeface="+mn-lt"/>
                <a:ea typeface="+mn-ea"/>
                <a:cs typeface="+mn-cs"/>
              </a:rPr>
              <a:t>Interactions between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n-US" sz="1200" b="0" i="0" u="none" strike="noStrike" kern="1200" dirty="0">
                <a:solidFill>
                  <a:schemeClr val="tx1"/>
                </a:solidFill>
                <a:effectLst/>
                <a:latin typeface="+mn-lt"/>
                <a:ea typeface="+mn-ea"/>
                <a:cs typeface="+mn-cs"/>
              </a:rPr>
              <a:t>and </a:t>
            </a:r>
            <a:r>
              <a:rPr lang="en-US" sz="1200" b="0" i="0" u="none" strike="noStrike" kern="1200" dirty="0" err="1">
                <a:solidFill>
                  <a:schemeClr val="tx1"/>
                </a:solidFill>
                <a:effectLst/>
                <a:latin typeface="+mn-lt"/>
                <a:ea typeface="+mn-ea"/>
                <a:cs typeface="+mn-cs"/>
              </a:rPr>
              <a:t>ptau</a:t>
            </a:r>
            <a:r>
              <a:rPr lang="en-US" sz="1200" b="0" i="0" u="none" strike="noStrike" kern="1200" dirty="0">
                <a:solidFill>
                  <a:schemeClr val="tx1"/>
                </a:solidFill>
                <a:effectLst/>
                <a:latin typeface="+mn-lt"/>
                <a:ea typeface="+mn-ea"/>
                <a:cs typeface="+mn-cs"/>
              </a:rPr>
              <a:t>, t-tau or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were also tested. Multiple comparisons were corrected using Threshold-Free-Cluster-Enhancement (p&lt;0.001). Bootstrapped sliding window analyses determined the age-window of significant plasma marker–LC intensity associations.</a:t>
            </a:r>
          </a:p>
          <a:p>
            <a:r>
              <a:rPr lang="en-US" sz="1200" b="1" i="0" u="none" strike="noStrike" kern="1200" dirty="0">
                <a:solidFill>
                  <a:schemeClr val="tx1"/>
                </a:solidFill>
                <a:effectLst/>
                <a:latin typeface="+mn-lt"/>
                <a:ea typeface="+mn-ea"/>
                <a:cs typeface="+mn-cs"/>
              </a:rPr>
              <a:t>Result:</a:t>
            </a:r>
          </a:p>
          <a:p>
            <a:r>
              <a:rPr lang="en-US" sz="1200" b="0" i="0" u="none" strike="noStrike" kern="1200" dirty="0">
                <a:solidFill>
                  <a:schemeClr val="tx1"/>
                </a:solidFill>
                <a:effectLst/>
                <a:latin typeface="+mn-lt"/>
                <a:ea typeface="+mn-ea"/>
                <a:cs typeface="+mn-cs"/>
              </a:rPr>
              <a:t>Older age was associated with higher ptau</a:t>
            </a:r>
            <a:r>
              <a:rPr lang="en-US" sz="1200" b="0" i="0" u="none" strike="noStrike" kern="1200" baseline="-25000" dirty="0">
                <a:solidFill>
                  <a:schemeClr val="tx1"/>
                </a:solidFill>
                <a:effectLst/>
                <a:latin typeface="+mn-lt"/>
                <a:ea typeface="+mn-ea"/>
                <a:cs typeface="+mn-cs"/>
              </a:rPr>
              <a:t>181</a:t>
            </a:r>
            <a:r>
              <a:rPr lang="en-US" sz="1200" b="0" i="0" u="none" strike="noStrike" kern="1200" dirty="0">
                <a:solidFill>
                  <a:schemeClr val="tx1"/>
                </a:solidFill>
                <a:effectLst/>
                <a:latin typeface="+mn-lt"/>
                <a:ea typeface="+mn-ea"/>
                <a:cs typeface="+mn-cs"/>
              </a:rPr>
              <a:t>,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and lower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l-GR" sz="1200" b="0" i="0" u="none" strike="noStrike"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rPr>
              <a:t>Figure 1). Higher ptau</a:t>
            </a:r>
            <a:r>
              <a:rPr lang="en-US" sz="1200" b="0" i="0" u="none" strike="noStrike" kern="1200" baseline="-25000" dirty="0">
                <a:solidFill>
                  <a:schemeClr val="tx1"/>
                </a:solidFill>
                <a:effectLst/>
                <a:latin typeface="+mn-lt"/>
                <a:ea typeface="+mn-ea"/>
                <a:cs typeface="+mn-cs"/>
              </a:rPr>
              <a:t>231 </a:t>
            </a:r>
            <a:r>
              <a:rPr lang="en-US" sz="1200" b="0" i="0" u="none" strike="noStrike" kern="1200" dirty="0">
                <a:solidFill>
                  <a:schemeClr val="tx1"/>
                </a:solidFill>
                <a:effectLst/>
                <a:latin typeface="+mn-lt"/>
                <a:ea typeface="+mn-ea"/>
                <a:cs typeface="+mn-cs"/>
              </a:rPr>
              <a:t>was associated with lower LC intensity in bilateral </a:t>
            </a:r>
            <a:r>
              <a:rPr lang="en-US" sz="1200" b="0" i="0" u="none" strike="noStrike" kern="1200" dirty="0" err="1">
                <a:solidFill>
                  <a:schemeClr val="tx1"/>
                </a:solidFill>
                <a:effectLst/>
                <a:latin typeface="+mn-lt"/>
                <a:ea typeface="+mn-ea"/>
                <a:cs typeface="+mn-cs"/>
              </a:rPr>
              <a:t>dorso</a:t>
            </a:r>
            <a:r>
              <a:rPr lang="en-US" sz="1200" b="0" i="0" u="none" strike="noStrike" kern="1200" dirty="0">
                <a:solidFill>
                  <a:schemeClr val="tx1"/>
                </a:solidFill>
                <a:effectLst/>
                <a:latin typeface="+mn-lt"/>
                <a:ea typeface="+mn-ea"/>
                <a:cs typeface="+mn-cs"/>
              </a:rPr>
              <a:t>-rostral clusters. Ptau</a:t>
            </a:r>
            <a:r>
              <a:rPr lang="en-US" sz="1200" b="0" i="0" u="none" strike="noStrike" kern="1200" baseline="-25000" dirty="0">
                <a:solidFill>
                  <a:schemeClr val="tx1"/>
                </a:solidFill>
                <a:effectLst/>
                <a:latin typeface="+mn-lt"/>
                <a:ea typeface="+mn-ea"/>
                <a:cs typeface="+mn-cs"/>
              </a:rPr>
              <a:t>181</a:t>
            </a:r>
            <a:r>
              <a:rPr lang="en-US" sz="1200" b="0" i="0" u="none" strike="noStrike" kern="1200" dirty="0">
                <a:solidFill>
                  <a:schemeClr val="tx1"/>
                </a:solidFill>
                <a:effectLst/>
                <a:latin typeface="+mn-lt"/>
                <a:ea typeface="+mn-ea"/>
                <a:cs typeface="+mn-cs"/>
              </a:rPr>
              <a:t>, ptau</a:t>
            </a:r>
            <a:r>
              <a:rPr lang="en-US" sz="1200" b="0" i="0" u="none" strike="noStrike" kern="1200" baseline="-25000" dirty="0">
                <a:solidFill>
                  <a:schemeClr val="tx1"/>
                </a:solidFill>
                <a:effectLst/>
                <a:latin typeface="+mn-lt"/>
                <a:ea typeface="+mn-ea"/>
                <a:cs typeface="+mn-cs"/>
              </a:rPr>
              <a:t>217 </a:t>
            </a:r>
            <a:r>
              <a:rPr lang="en-US" sz="1200" b="0" i="0" u="none" strike="noStrike" kern="1200" dirty="0">
                <a:solidFill>
                  <a:schemeClr val="tx1"/>
                </a:solidFill>
                <a:effectLst/>
                <a:latin typeface="+mn-lt"/>
                <a:ea typeface="+mn-ea"/>
                <a:cs typeface="+mn-cs"/>
              </a:rPr>
              <a:t>and t-tau correlated negatively with LC intensity in right </a:t>
            </a:r>
            <a:r>
              <a:rPr lang="en-US" sz="1200" b="0" i="0" u="none" strike="noStrike" kern="1200" dirty="0" err="1">
                <a:solidFill>
                  <a:schemeClr val="tx1"/>
                </a:solidFill>
                <a:effectLst/>
                <a:latin typeface="+mn-lt"/>
                <a:ea typeface="+mn-ea"/>
                <a:cs typeface="+mn-cs"/>
              </a:rPr>
              <a:t>dorso</a:t>
            </a:r>
            <a:r>
              <a:rPr lang="en-US" sz="1200" b="0" i="0" u="none" strike="noStrike" kern="1200" dirty="0">
                <a:solidFill>
                  <a:schemeClr val="tx1"/>
                </a:solidFill>
                <a:effectLst/>
                <a:latin typeface="+mn-lt"/>
                <a:ea typeface="+mn-ea"/>
                <a:cs typeface="+mn-cs"/>
              </a:rPr>
              <a:t>-rostral clusters. Small clusters of negative associations between LC intensity and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were distributed across the length of the LC. LC intensity was not associated with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l-GR" sz="1200" b="0" i="0" u="none" strike="noStrike" kern="1200" dirty="0">
                <a:solidFill>
                  <a:schemeClr val="tx1"/>
                </a:solidFill>
                <a:effectLst/>
                <a:latin typeface="+mn-lt"/>
                <a:ea typeface="+mn-ea"/>
                <a:cs typeface="+mn-cs"/>
              </a:rPr>
              <a:t>(</a:t>
            </a:r>
            <a:r>
              <a:rPr lang="en-US" sz="1200" b="0" i="0" u="none" strike="noStrike" kern="1200" dirty="0">
                <a:solidFill>
                  <a:schemeClr val="tx1"/>
                </a:solidFill>
                <a:effectLst/>
                <a:latin typeface="+mn-lt"/>
                <a:ea typeface="+mn-ea"/>
                <a:cs typeface="+mn-cs"/>
              </a:rPr>
              <a:t>Figure 2). Adjusting for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n-US" sz="1200" b="0" i="0" u="none" strike="noStrike" kern="1200" dirty="0">
                <a:solidFill>
                  <a:schemeClr val="tx1"/>
                </a:solidFill>
                <a:effectLst/>
                <a:latin typeface="+mn-lt"/>
                <a:ea typeface="+mn-ea"/>
                <a:cs typeface="+mn-cs"/>
              </a:rPr>
              <a:t>did not change these results. We did not find interactions between A</a:t>
            </a:r>
            <a:r>
              <a:rPr lang="el-GR" sz="1200" b="0" i="0" u="none" strike="noStrike" kern="1200" dirty="0">
                <a:solidFill>
                  <a:schemeClr val="tx1"/>
                </a:solidFill>
                <a:effectLst/>
                <a:latin typeface="+mn-lt"/>
                <a:ea typeface="+mn-ea"/>
                <a:cs typeface="+mn-cs"/>
              </a:rPr>
              <a:t>β</a:t>
            </a:r>
            <a:r>
              <a:rPr lang="el-GR" sz="1200" b="0" i="0" u="none" strike="noStrike" kern="1200" baseline="-25000" dirty="0">
                <a:solidFill>
                  <a:schemeClr val="tx1"/>
                </a:solidFill>
                <a:effectLst/>
                <a:latin typeface="+mn-lt"/>
                <a:ea typeface="+mn-ea"/>
                <a:cs typeface="+mn-cs"/>
              </a:rPr>
              <a:t>42/40 </a:t>
            </a:r>
            <a:r>
              <a:rPr lang="en-US" sz="1200" b="0" i="0" u="none" strike="noStrike" kern="1200" dirty="0">
                <a:solidFill>
                  <a:schemeClr val="tx1"/>
                </a:solidFill>
                <a:effectLst/>
                <a:latin typeface="+mn-lt"/>
                <a:ea typeface="+mn-ea"/>
                <a:cs typeface="+mn-cs"/>
              </a:rPr>
              <a:t>and </a:t>
            </a:r>
            <a:r>
              <a:rPr lang="en-US" sz="1200" b="0" i="0" u="none" strike="noStrike" kern="1200" dirty="0" err="1">
                <a:solidFill>
                  <a:schemeClr val="tx1"/>
                </a:solidFill>
                <a:effectLst/>
                <a:latin typeface="+mn-lt"/>
                <a:ea typeface="+mn-ea"/>
                <a:cs typeface="+mn-cs"/>
              </a:rPr>
              <a:t>ptau</a:t>
            </a:r>
            <a:r>
              <a:rPr lang="en-US" sz="1200" b="0" i="0" u="none" strike="noStrike" kern="1200" dirty="0">
                <a:solidFill>
                  <a:schemeClr val="tx1"/>
                </a:solidFill>
                <a:effectLst/>
                <a:latin typeface="+mn-lt"/>
                <a:ea typeface="+mn-ea"/>
                <a:cs typeface="+mn-cs"/>
              </a:rPr>
              <a:t>, t-tau or </a:t>
            </a:r>
            <a:r>
              <a:rPr lang="en-US" sz="1200" b="0" i="0" u="none" strike="noStrike" kern="1200" dirty="0" err="1">
                <a:solidFill>
                  <a:schemeClr val="tx1"/>
                </a:solidFill>
                <a:effectLst/>
                <a:latin typeface="+mn-lt"/>
                <a:ea typeface="+mn-ea"/>
                <a:cs typeface="+mn-cs"/>
              </a:rPr>
              <a:t>NfL</a:t>
            </a:r>
            <a:r>
              <a:rPr lang="en-US" sz="1200" b="0" i="0" u="none" strike="noStrike" kern="1200" dirty="0">
                <a:solidFill>
                  <a:schemeClr val="tx1"/>
                </a:solidFill>
                <a:effectLst/>
                <a:latin typeface="+mn-lt"/>
                <a:ea typeface="+mn-ea"/>
                <a:cs typeface="+mn-cs"/>
              </a:rPr>
              <a:t>. The association between LC intensity and ptau231 became significant from age 55.5 years, and for ptau</a:t>
            </a:r>
            <a:r>
              <a:rPr lang="en-US" sz="1200" b="0" i="0" u="none" strike="noStrike" kern="1200" baseline="-25000" dirty="0">
                <a:solidFill>
                  <a:schemeClr val="tx1"/>
                </a:solidFill>
                <a:effectLst/>
                <a:latin typeface="+mn-lt"/>
                <a:ea typeface="+mn-ea"/>
                <a:cs typeface="+mn-cs"/>
              </a:rPr>
              <a:t>181 </a:t>
            </a:r>
            <a:r>
              <a:rPr lang="en-US" sz="1200" b="0" i="0" u="none" strike="noStrike" kern="1200" dirty="0">
                <a:solidFill>
                  <a:schemeClr val="tx1"/>
                </a:solidFill>
                <a:effectLst/>
                <a:latin typeface="+mn-lt"/>
                <a:ea typeface="+mn-ea"/>
                <a:cs typeface="+mn-cs"/>
              </a:rPr>
              <a:t>and ptau</a:t>
            </a:r>
            <a:r>
              <a:rPr lang="en-US" sz="1200" b="0" i="0" u="none" strike="noStrike" kern="1200" baseline="-25000" dirty="0">
                <a:solidFill>
                  <a:schemeClr val="tx1"/>
                </a:solidFill>
                <a:effectLst/>
                <a:latin typeface="+mn-lt"/>
                <a:ea typeface="+mn-ea"/>
                <a:cs typeface="+mn-cs"/>
              </a:rPr>
              <a:t>217 </a:t>
            </a:r>
            <a:r>
              <a:rPr lang="en-US" sz="1200" b="0" i="0" u="none" strike="noStrike" kern="1200" dirty="0">
                <a:solidFill>
                  <a:schemeClr val="tx1"/>
                </a:solidFill>
                <a:effectLst/>
                <a:latin typeface="+mn-lt"/>
                <a:ea typeface="+mn-ea"/>
                <a:cs typeface="+mn-cs"/>
              </a:rPr>
              <a:t>from age 60 years (Figure 3).</a:t>
            </a:r>
          </a:p>
          <a:p>
            <a:r>
              <a:rPr lang="en-US" sz="1200" b="1" i="0" u="none" strike="noStrike" kern="1200" dirty="0">
                <a:solidFill>
                  <a:schemeClr val="tx1"/>
                </a:solidFill>
                <a:effectLst/>
                <a:latin typeface="+mn-lt"/>
                <a:ea typeface="+mn-ea"/>
                <a:cs typeface="+mn-cs"/>
              </a:rPr>
              <a:t>Conclusion:</a:t>
            </a:r>
          </a:p>
          <a:p>
            <a:r>
              <a:rPr lang="en-US" sz="1200" b="0" i="0" u="none" strike="noStrike" kern="1200" dirty="0">
                <a:solidFill>
                  <a:schemeClr val="tx1"/>
                </a:solidFill>
                <a:effectLst/>
                <a:latin typeface="+mn-lt"/>
                <a:ea typeface="+mn-ea"/>
                <a:cs typeface="+mn-cs"/>
              </a:rPr>
              <a:t>Plasma ptau</a:t>
            </a:r>
            <a:r>
              <a:rPr lang="en-US" sz="1200" b="0" i="0" u="none" strike="noStrike" kern="1200" baseline="-25000" dirty="0">
                <a:solidFill>
                  <a:schemeClr val="tx1"/>
                </a:solidFill>
                <a:effectLst/>
                <a:latin typeface="+mn-lt"/>
                <a:ea typeface="+mn-ea"/>
                <a:cs typeface="+mn-cs"/>
              </a:rPr>
              <a:t>231 </a:t>
            </a:r>
            <a:r>
              <a:rPr lang="en-US" sz="1200" b="0" i="0" u="none" strike="noStrike" kern="1200" dirty="0">
                <a:solidFill>
                  <a:schemeClr val="tx1"/>
                </a:solidFill>
                <a:effectLst/>
                <a:latin typeface="+mn-lt"/>
                <a:ea typeface="+mn-ea"/>
                <a:cs typeface="+mn-cs"/>
              </a:rPr>
              <a:t>showed robust and earlier relationships with LC intensity compared to ptau</a:t>
            </a:r>
            <a:r>
              <a:rPr lang="en-US" sz="1200" b="0" i="0" u="none" strike="noStrike" kern="1200" baseline="-25000" dirty="0">
                <a:solidFill>
                  <a:schemeClr val="tx1"/>
                </a:solidFill>
                <a:effectLst/>
                <a:latin typeface="+mn-lt"/>
                <a:ea typeface="+mn-ea"/>
                <a:cs typeface="+mn-cs"/>
              </a:rPr>
              <a:t>217 </a:t>
            </a:r>
            <a:r>
              <a:rPr lang="en-US" sz="1200" b="0" i="0" u="none" strike="noStrike" kern="1200" dirty="0">
                <a:solidFill>
                  <a:schemeClr val="tx1"/>
                </a:solidFill>
                <a:effectLst/>
                <a:latin typeface="+mn-lt"/>
                <a:ea typeface="+mn-ea"/>
                <a:cs typeface="+mn-cs"/>
              </a:rPr>
              <a:t>or ptau</a:t>
            </a:r>
            <a:r>
              <a:rPr lang="en-US" sz="1200" b="0" i="0" u="none" strike="noStrike" kern="1200" baseline="-25000" dirty="0">
                <a:solidFill>
                  <a:schemeClr val="tx1"/>
                </a:solidFill>
                <a:effectLst/>
                <a:latin typeface="+mn-lt"/>
                <a:ea typeface="+mn-ea"/>
                <a:cs typeface="+mn-cs"/>
              </a:rPr>
              <a:t>181 </a:t>
            </a:r>
            <a:r>
              <a:rPr lang="en-US" sz="1200" b="0" i="0" u="none" strike="noStrike" kern="1200" dirty="0">
                <a:solidFill>
                  <a:schemeClr val="tx1"/>
                </a:solidFill>
                <a:effectLst/>
                <a:latin typeface="+mn-lt"/>
                <a:ea typeface="+mn-ea"/>
                <a:cs typeface="+mn-cs"/>
              </a:rPr>
              <a:t>in asymptomatic individuals across the lifespan. Given that tau phosphorylation at threonine 231 is one of the earliest events in the phosphorylation cascade hindering tubulin assembly, these findings suggest that LC intensity may reflect processes related to early tau aggregation.</a:t>
            </a: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8</a:t>
            </a:fld>
            <a:endParaRPr lang="en-US"/>
          </a:p>
        </p:txBody>
      </p:sp>
    </p:spTree>
    <p:extLst>
      <p:ext uri="{BB962C8B-B14F-4D97-AF65-F5344CB8AC3E}">
        <p14:creationId xmlns:p14="http://schemas.microsoft.com/office/powerpoint/2010/main" val="5092652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effectLst/>
              </a:rPr>
              <a:t>Background: </a:t>
            </a:r>
            <a:r>
              <a:rPr lang="en-US" dirty="0">
                <a:effectLst/>
              </a:rPr>
              <a:t>Amyloid pathology, vascular disease pathology, and hippocampal atrophy are associated with cognitive trajectories in older adults. However, there is almost no prior evidence on how these pathologies influence cognition in the oldest-old.</a:t>
            </a:r>
          </a:p>
          <a:p>
            <a:r>
              <a:rPr lang="en-US" b="1" dirty="0">
                <a:effectLst/>
              </a:rPr>
              <a:t>Method: </a:t>
            </a:r>
            <a:r>
              <a:rPr lang="en-US" dirty="0">
                <a:effectLst/>
              </a:rPr>
              <a:t>We included 216 individuals from The 90+ Study, a longitudinal study of aging and dementia in people aged 90 years and older, who had </a:t>
            </a:r>
            <a:r>
              <a:rPr lang="en-US" baseline="30000" dirty="0">
                <a:effectLst/>
              </a:rPr>
              <a:t>18</a:t>
            </a:r>
            <a:r>
              <a:rPr lang="en-US" dirty="0">
                <a:effectLst/>
              </a:rPr>
              <a:t>F-florbetapir PET and MRI imaging. We examined the association of amyloid, white matter hyperintensities (WMH) volume, and hippocampal volume (HV) with baseline cognition and longitudinal cognitive decline. Amyloid burden was measured using the standardized uptake value ratio (SUVR) in the precuneus/posterior cingulate with white matter mask as reference. WMH volume and HV were normalized by intracranial volume (IV) and normalized WMH were log-transformed. SUVR and HV for each individual were Z-scored using the sample mean and standard deviation. Global cognitive performance was measured by Mental State Examination (MMSE) and modified MMSE (3MS) tests, repeated every six months. We defined baseline (time=0) as the visit closest to the PET imaging and included all visits starting from one year before baseline (time=-1). We used linear mixed-effects models with a random intercept to estimate the effect of pathologies on cognitive trajectories. All models included baseline age, sex, education, APOE-</a:t>
            </a:r>
            <a:r>
              <a:rPr lang="el-GR" dirty="0">
                <a:effectLst/>
              </a:rPr>
              <a:t>ε4, </a:t>
            </a:r>
            <a:r>
              <a:rPr lang="en-US" dirty="0">
                <a:effectLst/>
              </a:rPr>
              <a:t>time, time squared, amyloid, WMH, HV, and interactions between linear time and pathology variables.</a:t>
            </a:r>
          </a:p>
          <a:p>
            <a:r>
              <a:rPr lang="en-US" b="1" dirty="0">
                <a:effectLst/>
              </a:rPr>
              <a:t>Result: </a:t>
            </a:r>
            <a:r>
              <a:rPr lang="en-US" dirty="0">
                <a:effectLst/>
              </a:rPr>
              <a:t>At baseline, participants were 93.2 years old on average, 65.3% were females, 10.6% were APOE-</a:t>
            </a:r>
            <a:r>
              <a:rPr lang="el-GR" dirty="0">
                <a:effectLst/>
              </a:rPr>
              <a:t>ε4 </a:t>
            </a:r>
            <a:r>
              <a:rPr lang="en-US" dirty="0">
                <a:effectLst/>
              </a:rPr>
              <a:t>carriers, and 66.2% had normal cognition (Table 1). Higher HV was associated with higher MMSE and 3MS scores at baseline. Both lower amyloid burden and higher HV were associated with slower rate of cognitive decline longitudinally. WMH was not associated with baseline cognition or cognitive trajectory. Parameter estimates are shown in Table 2 and illustrative cognitive trajectories predicted for a 93.2-year-old female with APOE-</a:t>
            </a:r>
            <a:r>
              <a:rPr lang="el-GR" dirty="0">
                <a:effectLst/>
              </a:rPr>
              <a:t>ε4 </a:t>
            </a:r>
            <a:r>
              <a:rPr lang="en-US" dirty="0">
                <a:effectLst/>
              </a:rPr>
              <a:t>alleles and a college degree predicted at varying degrees of amyloid, HV, and WMH are shown in Figure 1.</a:t>
            </a:r>
          </a:p>
          <a:p>
            <a:r>
              <a:rPr lang="en-US" b="1" dirty="0">
                <a:effectLst/>
              </a:rPr>
              <a:t>Conclusion: </a:t>
            </a:r>
            <a:r>
              <a:rPr lang="en-US" dirty="0">
                <a:effectLst/>
              </a:rPr>
              <a:t>Amyloid burden and HV are associated with longitudinal cognitive trajectories, highlighting the utility of amyloid and HV in predicting future cognitive decline for the oldest-old.</a:t>
            </a:r>
          </a:p>
          <a:p>
            <a:br>
              <a:rPr lang="en-US" dirty="0"/>
            </a:br>
            <a:endParaRPr lang="en-US" dirty="0"/>
          </a:p>
        </p:txBody>
      </p:sp>
      <p:sp>
        <p:nvSpPr>
          <p:cNvPr id="4" name="Slide Number Placeholder 3"/>
          <p:cNvSpPr>
            <a:spLocks noGrp="1"/>
          </p:cNvSpPr>
          <p:nvPr>
            <p:ph type="sldNum" sz="quarter" idx="5"/>
          </p:nvPr>
        </p:nvSpPr>
        <p:spPr/>
        <p:txBody>
          <a:bodyPr/>
          <a:lstStyle/>
          <a:p>
            <a:fld id="{E2A17573-FE7D-2E48-A83F-F6CC96A2055A}" type="slidenum">
              <a:rPr lang="en-US" smtClean="0"/>
              <a:t>9</a:t>
            </a:fld>
            <a:endParaRPr lang="en-US"/>
          </a:p>
        </p:txBody>
      </p:sp>
    </p:spTree>
    <p:extLst>
      <p:ext uri="{BB962C8B-B14F-4D97-AF65-F5344CB8AC3E}">
        <p14:creationId xmlns:p14="http://schemas.microsoft.com/office/powerpoint/2010/main" val="3060667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09A1C012-8297-4361-ACE8-A2509FB18911}"/>
              </a:ext>
            </a:extLst>
          </p:cNvPr>
          <p:cNvSpPr/>
          <p:nvPr/>
        </p:nvSpPr>
        <p:spPr>
          <a:xfrm>
            <a:off x="0" y="4206240"/>
            <a:ext cx="12192000"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4EC2572-8518-46FF-8F60-FE2963DF4A6E}"/>
              </a:ext>
            </a:extLst>
          </p:cNvPr>
          <p:cNvSpPr>
            <a:spLocks noGrp="1"/>
          </p:cNvSpPr>
          <p:nvPr>
            <p:ph type="ctrTitle"/>
          </p:nvPr>
        </p:nvSpPr>
        <p:spPr>
          <a:xfrm>
            <a:off x="960120" y="640080"/>
            <a:ext cx="10268712" cy="3227832"/>
          </a:xfrm>
        </p:spPr>
        <p:txBody>
          <a:bodyPr anchor="b">
            <a:normAutofit/>
          </a:bodyPr>
          <a:lstStyle>
            <a:lvl1pPr algn="ctr">
              <a:defRPr sz="8800" baseline="0">
                <a:solidFill>
                  <a:schemeClr val="tx1"/>
                </a:solidFill>
              </a:defRPr>
            </a:lvl1pPr>
          </a:lstStyle>
          <a:p>
            <a:r>
              <a:rPr lang="en-US" dirty="0"/>
              <a:t>Click to edit Master title style</a:t>
            </a:r>
          </a:p>
        </p:txBody>
      </p:sp>
      <p:sp>
        <p:nvSpPr>
          <p:cNvPr id="3" name="Subtitle 2">
            <a:extLst>
              <a:ext uri="{FF2B5EF4-FFF2-40B4-BE49-F238E27FC236}">
                <a16:creationId xmlns:a16="http://schemas.microsoft.com/office/drawing/2014/main" id="{A7A0C76A-7715-48A4-8CF5-14BBF61962A1}"/>
              </a:ext>
            </a:extLst>
          </p:cNvPr>
          <p:cNvSpPr>
            <a:spLocks noGrp="1"/>
          </p:cNvSpPr>
          <p:nvPr>
            <p:ph type="subTitle" idx="1"/>
          </p:nvPr>
        </p:nvSpPr>
        <p:spPr>
          <a:xfrm>
            <a:off x="960120" y="4526280"/>
            <a:ext cx="10268712" cy="1508760"/>
          </a:xfrm>
        </p:spPr>
        <p:txBody>
          <a:bodyPr>
            <a:normAutofit/>
          </a:bodyPr>
          <a:lstStyle>
            <a:lvl1pPr marL="0" indent="0" algn="ctr">
              <a:buNone/>
              <a:defRPr sz="360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Date Placeholder 10">
            <a:extLst>
              <a:ext uri="{FF2B5EF4-FFF2-40B4-BE49-F238E27FC236}">
                <a16:creationId xmlns:a16="http://schemas.microsoft.com/office/drawing/2014/main" id="{52D4EF84-F7DF-49C5-9285-301284ADB99A}"/>
              </a:ext>
            </a:extLst>
          </p:cNvPr>
          <p:cNvSpPr>
            <a:spLocks noGrp="1"/>
          </p:cNvSpPr>
          <p:nvPr>
            <p:ph type="dt" sz="half" idx="10"/>
          </p:nvPr>
        </p:nvSpPr>
        <p:spPr/>
        <p:txBody>
          <a:bodyPr/>
          <a:lstStyle>
            <a:lvl1pPr>
              <a:defRPr>
                <a:solidFill>
                  <a:schemeClr val="bg1"/>
                </a:solidFill>
              </a:defRPr>
            </a:lvl1pPr>
          </a:lstStyle>
          <a:p>
            <a:pPr algn="r"/>
            <a:fld id="{A37D6D71-8B28-4ED6-B932-04B197003D23}" type="datetimeFigureOut">
              <a:rPr lang="en-US" smtClean="0"/>
              <a:pPr algn="r"/>
              <a:t>8/12/22</a:t>
            </a:fld>
            <a:endParaRPr lang="en-US" dirty="0"/>
          </a:p>
        </p:txBody>
      </p:sp>
      <p:sp>
        <p:nvSpPr>
          <p:cNvPr id="12" name="Footer Placeholder 11">
            <a:extLst>
              <a:ext uri="{FF2B5EF4-FFF2-40B4-BE49-F238E27FC236}">
                <a16:creationId xmlns:a16="http://schemas.microsoft.com/office/drawing/2014/main" id="{81266E04-79AF-49EF-86BC-DB29D304BBEC}"/>
              </a:ext>
            </a:extLst>
          </p:cNvPr>
          <p:cNvSpPr>
            <a:spLocks noGrp="1"/>
          </p:cNvSpPr>
          <p:nvPr>
            <p:ph type="ftr" sz="quarter" idx="11"/>
          </p:nvPr>
        </p:nvSpPr>
        <p:spPr/>
        <p:txBody>
          <a:bodyPr/>
          <a:lstStyle>
            <a:lvl1pPr>
              <a:defRPr>
                <a:solidFill>
                  <a:schemeClr val="bg1"/>
                </a:solidFill>
              </a:defRPr>
            </a:lvl1pPr>
          </a:lstStyle>
          <a:p>
            <a:endParaRPr lang="en-US" dirty="0">
              <a:solidFill>
                <a:schemeClr val="bg1"/>
              </a:solidFill>
            </a:endParaRPr>
          </a:p>
        </p:txBody>
      </p:sp>
      <p:sp>
        <p:nvSpPr>
          <p:cNvPr id="13" name="Slide Number Placeholder 12">
            <a:extLst>
              <a:ext uri="{FF2B5EF4-FFF2-40B4-BE49-F238E27FC236}">
                <a16:creationId xmlns:a16="http://schemas.microsoft.com/office/drawing/2014/main" id="{90DF5B53-9A9A-46CE-A910-25ADA58753A8}"/>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65201321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327B9-64C6-4AFE-8E67-F60CD17A800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692656D-F600-4D76-8A0F-BDBE78759BD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A13412-4939-4879-B91F-BB5B029B6CEB}"/>
              </a:ext>
            </a:extLst>
          </p:cNvPr>
          <p:cNvSpPr>
            <a:spLocks noGrp="1"/>
          </p:cNvSpPr>
          <p:nvPr>
            <p:ph type="dt" sz="half" idx="10"/>
          </p:nvPr>
        </p:nvSpPr>
        <p:spPr/>
        <p:txBody>
          <a:bodyPr/>
          <a:lstStyle/>
          <a:p>
            <a:pPr algn="r"/>
            <a:fld id="{A37D6D71-8B28-4ED6-B932-04B197003D23}" type="datetimeFigureOut">
              <a:rPr lang="en-US" smtClean="0"/>
              <a:pPr algn="r"/>
              <a:t>8/12/22</a:t>
            </a:fld>
            <a:endParaRPr lang="en-US" dirty="0"/>
          </a:p>
        </p:txBody>
      </p:sp>
      <p:sp>
        <p:nvSpPr>
          <p:cNvPr id="8" name="Footer Placeholder 7">
            <a:extLst>
              <a:ext uri="{FF2B5EF4-FFF2-40B4-BE49-F238E27FC236}">
                <a16:creationId xmlns:a16="http://schemas.microsoft.com/office/drawing/2014/main" id="{95237DB9-DE7D-4687-82D7-612600F06C3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6C819356-0444-4C23-82D3-E2FDE28D3DCB}"/>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173630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8EB51B7C-D548-4AB7-90A4-C196105E6D56}"/>
              </a:ext>
            </a:extLst>
          </p:cNvPr>
          <p:cNvSpPr/>
          <p:nvPr/>
        </p:nvSpPr>
        <p:spPr>
          <a:xfrm>
            <a:off x="7108274" y="0"/>
            <a:ext cx="5083725"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32DC521B-8B54-4843-9FF4-B2C30FA0043F}"/>
              </a:ext>
            </a:extLst>
          </p:cNvPr>
          <p:cNvSpPr>
            <a:spLocks noGrp="1"/>
          </p:cNvSpPr>
          <p:nvPr>
            <p:ph type="title" orient="vert"/>
          </p:nvPr>
        </p:nvSpPr>
        <p:spPr>
          <a:xfrm>
            <a:off x="7751740" y="643467"/>
            <a:ext cx="3477092" cy="5533495"/>
          </a:xfrm>
        </p:spPr>
        <p:txBody>
          <a:bodyPr vert="eaVert" tIns="91440" bIns="91440"/>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410E3F10-9E27-41E6-A965-4243E37BE3D5}"/>
              </a:ext>
            </a:extLst>
          </p:cNvPr>
          <p:cNvSpPr>
            <a:spLocks noGrp="1"/>
          </p:cNvSpPr>
          <p:nvPr>
            <p:ph type="body" orient="vert" idx="1"/>
          </p:nvPr>
        </p:nvSpPr>
        <p:spPr>
          <a:xfrm>
            <a:off x="960120" y="643467"/>
            <a:ext cx="5504687" cy="5533496"/>
          </a:xfrm>
        </p:spPr>
        <p:txBody>
          <a:bodyPr vert="eaVert" tIns="91440" bIns="9144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6341D62D-51A0-4AD7-8027-BF548FB6AAF3}"/>
              </a:ext>
            </a:extLst>
          </p:cNvPr>
          <p:cNvSpPr>
            <a:spLocks noGrp="1"/>
          </p:cNvSpPr>
          <p:nvPr>
            <p:ph type="dt" sz="half" idx="10"/>
          </p:nvPr>
        </p:nvSpPr>
        <p:spPr>
          <a:xfrm>
            <a:off x="7617898" y="6356350"/>
            <a:ext cx="2522798" cy="365125"/>
          </a:xfrm>
        </p:spPr>
        <p:txBody>
          <a:bodyPr/>
          <a:lstStyle>
            <a:lvl1pPr>
              <a:defRPr>
                <a:solidFill>
                  <a:schemeClr val="bg1"/>
                </a:solidFill>
              </a:defRPr>
            </a:lvl1pPr>
          </a:lstStyle>
          <a:p>
            <a:pPr algn="r"/>
            <a:fld id="{A37D6D71-8B28-4ED6-B932-04B197003D23}" type="datetimeFigureOut">
              <a:rPr lang="en-US" smtClean="0"/>
              <a:pPr algn="r"/>
              <a:t>8/12/22</a:t>
            </a:fld>
            <a:endParaRPr lang="en-US" dirty="0"/>
          </a:p>
        </p:txBody>
      </p:sp>
      <p:sp>
        <p:nvSpPr>
          <p:cNvPr id="8" name="Footer Placeholder 7">
            <a:extLst>
              <a:ext uri="{FF2B5EF4-FFF2-40B4-BE49-F238E27FC236}">
                <a16:creationId xmlns:a16="http://schemas.microsoft.com/office/drawing/2014/main" id="{A5857492-A701-44A1-B1D5-7B2C8CD06582}"/>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EED2E8AE-F1AA-4D19-A434-102501D3B460}"/>
              </a:ext>
            </a:extLst>
          </p:cNvPr>
          <p:cNvSpPr>
            <a:spLocks noGrp="1"/>
          </p:cNvSpPr>
          <p:nvPr>
            <p:ph type="sldNum" sz="quarter" idx="12"/>
          </p:nvPr>
        </p:nvSpPr>
        <p:spPr/>
        <p:txBody>
          <a:bodyPr/>
          <a:lstStyle>
            <a:lvl1pPr>
              <a:defRPr>
                <a:solidFill>
                  <a:schemeClr val="bg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6993374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380910-921F-4143-AB01-0F0AFC2908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0182FC-5A0B-4C24-A6ED-990ED5BA908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B6172F4-3DB0-4AE3-8926-081B78034C68}"/>
              </a:ext>
            </a:extLst>
          </p:cNvPr>
          <p:cNvSpPr>
            <a:spLocks noGrp="1"/>
          </p:cNvSpPr>
          <p:nvPr>
            <p:ph type="dt" sz="half" idx="10"/>
          </p:nvPr>
        </p:nvSpPr>
        <p:spPr/>
        <p:txBody>
          <a:bodyPr/>
          <a:lstStyle/>
          <a:p>
            <a:pPr algn="r"/>
            <a:fld id="{A37D6D71-8B28-4ED6-B932-04B197003D23}" type="datetimeFigureOut">
              <a:rPr lang="en-US" smtClean="0"/>
              <a:pPr algn="r"/>
              <a:t>8/12/22</a:t>
            </a:fld>
            <a:endParaRPr lang="en-US" dirty="0"/>
          </a:p>
        </p:txBody>
      </p:sp>
      <p:sp>
        <p:nvSpPr>
          <p:cNvPr id="8" name="Footer Placeholder 7">
            <a:extLst>
              <a:ext uri="{FF2B5EF4-FFF2-40B4-BE49-F238E27FC236}">
                <a16:creationId xmlns:a16="http://schemas.microsoft.com/office/drawing/2014/main" id="{825F1358-C731-465B-BCB1-2CCBFD6ECF7E}"/>
              </a:ext>
            </a:extLst>
          </p:cNvPr>
          <p:cNvSpPr>
            <a:spLocks noGrp="1"/>
          </p:cNvSpPr>
          <p:nvPr>
            <p:ph type="ftr" sz="quarter" idx="11"/>
          </p:nvPr>
        </p:nvSpPr>
        <p:spPr/>
        <p:txBody>
          <a:bodyPr/>
          <a:lstStyle/>
          <a:p>
            <a:endParaRPr lang="en-US" dirty="0">
              <a:solidFill>
                <a:schemeClr val="tx1"/>
              </a:solidFill>
            </a:endParaRPr>
          </a:p>
        </p:txBody>
      </p:sp>
      <p:sp>
        <p:nvSpPr>
          <p:cNvPr id="9" name="Slide Number Placeholder 8">
            <a:extLst>
              <a:ext uri="{FF2B5EF4-FFF2-40B4-BE49-F238E27FC236}">
                <a16:creationId xmlns:a16="http://schemas.microsoft.com/office/drawing/2014/main" id="{C8D59536-57D3-4C8A-A207-568465A32E4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3911019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1E0804-8E9E-4C6E-B18D-44FE715B239E}"/>
              </a:ext>
            </a:extLst>
          </p:cNvPr>
          <p:cNvSpPr/>
          <p:nvPr/>
        </p:nvSpPr>
        <p:spPr>
          <a:xfrm>
            <a:off x="0" y="0"/>
            <a:ext cx="12192000" cy="4224973"/>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278AA1-17A5-44BF-8791-EACDA31F5D86}"/>
              </a:ext>
            </a:extLst>
          </p:cNvPr>
          <p:cNvSpPr>
            <a:spLocks noGrp="1"/>
          </p:cNvSpPr>
          <p:nvPr>
            <p:ph type="title"/>
          </p:nvPr>
        </p:nvSpPr>
        <p:spPr>
          <a:xfrm>
            <a:off x="960120" y="768096"/>
            <a:ext cx="10268712" cy="3136392"/>
          </a:xfrm>
        </p:spPr>
        <p:txBody>
          <a:bodyPr anchor="b">
            <a:normAutofit/>
          </a:bodyPr>
          <a:lstStyle>
            <a:lvl1pPr>
              <a:defRPr sz="7200" baseline="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01203A5-DA79-4778-AB85-150365748494}"/>
              </a:ext>
            </a:extLst>
          </p:cNvPr>
          <p:cNvSpPr>
            <a:spLocks noGrp="1"/>
          </p:cNvSpPr>
          <p:nvPr>
            <p:ph type="body" idx="1"/>
          </p:nvPr>
        </p:nvSpPr>
        <p:spPr>
          <a:xfrm>
            <a:off x="960120" y="4544568"/>
            <a:ext cx="10268712" cy="1545336"/>
          </a:xfrm>
        </p:spPr>
        <p:txBody>
          <a:bodyPr>
            <a:normAutofit/>
          </a:bodyPr>
          <a:lstStyle>
            <a:lvl1pPr marL="0" indent="0">
              <a:buNone/>
              <a:defRPr sz="36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9" name="Date Placeholder 8">
            <a:extLst>
              <a:ext uri="{FF2B5EF4-FFF2-40B4-BE49-F238E27FC236}">
                <a16:creationId xmlns:a16="http://schemas.microsoft.com/office/drawing/2014/main" id="{CE3B1B5E-0912-44AE-BAED-70B980E53915}"/>
              </a:ext>
            </a:extLst>
          </p:cNvPr>
          <p:cNvSpPr>
            <a:spLocks noGrp="1"/>
          </p:cNvSpPr>
          <p:nvPr>
            <p:ph type="dt" sz="half" idx="10"/>
          </p:nvPr>
        </p:nvSpPr>
        <p:spPr/>
        <p:txBody>
          <a:bodyPr/>
          <a:lstStyle/>
          <a:p>
            <a:pPr algn="r"/>
            <a:fld id="{A37D6D71-8B28-4ED6-B932-04B197003D23}" type="datetimeFigureOut">
              <a:rPr lang="en-US" smtClean="0"/>
              <a:pPr algn="r"/>
              <a:t>8/12/22</a:t>
            </a:fld>
            <a:endParaRPr lang="en-US" dirty="0"/>
          </a:p>
        </p:txBody>
      </p:sp>
      <p:sp>
        <p:nvSpPr>
          <p:cNvPr id="10" name="Footer Placeholder 9">
            <a:extLst>
              <a:ext uri="{FF2B5EF4-FFF2-40B4-BE49-F238E27FC236}">
                <a16:creationId xmlns:a16="http://schemas.microsoft.com/office/drawing/2014/main" id="{346C82F1-A7B2-4F03-A26B-59D79BF5BFD5}"/>
              </a:ext>
            </a:extLst>
          </p:cNvPr>
          <p:cNvSpPr>
            <a:spLocks noGrp="1"/>
          </p:cNvSpPr>
          <p:nvPr>
            <p:ph type="ftr" sz="quarter" idx="11"/>
          </p:nvPr>
        </p:nvSpPr>
        <p:spPr/>
        <p:txBody>
          <a:bodyPr/>
          <a:lstStyle/>
          <a:p>
            <a:endParaRPr lang="en-US" dirty="0">
              <a:solidFill>
                <a:schemeClr val="tx1"/>
              </a:solidFill>
            </a:endParaRPr>
          </a:p>
        </p:txBody>
      </p:sp>
      <p:sp>
        <p:nvSpPr>
          <p:cNvPr id="11" name="Slide Number Placeholder 10">
            <a:extLst>
              <a:ext uri="{FF2B5EF4-FFF2-40B4-BE49-F238E27FC236}">
                <a16:creationId xmlns:a16="http://schemas.microsoft.com/office/drawing/2014/main" id="{B1DC1ABC-47A9-477B-A29D-F6690EE6B532}"/>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2852532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35F398-F05F-4793-9FA5-5B817EB95A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617F1CD-2CD4-4BBB-AB36-73A20B1A8D69}"/>
              </a:ext>
            </a:extLst>
          </p:cNvPr>
          <p:cNvSpPr>
            <a:spLocks noGrp="1"/>
          </p:cNvSpPr>
          <p:nvPr>
            <p:ph sz="half" idx="1"/>
          </p:nvPr>
        </p:nvSpPr>
        <p:spPr>
          <a:xfrm>
            <a:off x="960120" y="2587752"/>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D67BBE02-B884-4CCC-9CBD-13B792BBA2BE}"/>
              </a:ext>
            </a:extLst>
          </p:cNvPr>
          <p:cNvSpPr>
            <a:spLocks noGrp="1"/>
          </p:cNvSpPr>
          <p:nvPr>
            <p:ph sz="half" idx="2"/>
          </p:nvPr>
        </p:nvSpPr>
        <p:spPr>
          <a:xfrm>
            <a:off x="6412992" y="2583371"/>
            <a:ext cx="4815840" cy="359359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Date Placeholder 11">
            <a:extLst>
              <a:ext uri="{FF2B5EF4-FFF2-40B4-BE49-F238E27FC236}">
                <a16:creationId xmlns:a16="http://schemas.microsoft.com/office/drawing/2014/main" id="{B7FBE509-AA68-4D63-A589-AD5DE7FFFECA}"/>
              </a:ext>
            </a:extLst>
          </p:cNvPr>
          <p:cNvSpPr>
            <a:spLocks noGrp="1"/>
          </p:cNvSpPr>
          <p:nvPr>
            <p:ph type="dt" sz="half" idx="10"/>
          </p:nvPr>
        </p:nvSpPr>
        <p:spPr/>
        <p:txBody>
          <a:bodyPr/>
          <a:lstStyle/>
          <a:p>
            <a:pPr algn="r"/>
            <a:fld id="{A37D6D71-8B28-4ED6-B932-04B197003D23}" type="datetimeFigureOut">
              <a:rPr lang="en-US" smtClean="0"/>
              <a:pPr algn="r"/>
              <a:t>8/12/22</a:t>
            </a:fld>
            <a:endParaRPr lang="en-US" dirty="0"/>
          </a:p>
        </p:txBody>
      </p:sp>
      <p:sp>
        <p:nvSpPr>
          <p:cNvPr id="13" name="Footer Placeholder 12">
            <a:extLst>
              <a:ext uri="{FF2B5EF4-FFF2-40B4-BE49-F238E27FC236}">
                <a16:creationId xmlns:a16="http://schemas.microsoft.com/office/drawing/2014/main" id="{9C1A4D52-57E4-4F45-BC2C-9FD73E9CEC59}"/>
              </a:ext>
            </a:extLst>
          </p:cNvPr>
          <p:cNvSpPr>
            <a:spLocks noGrp="1"/>
          </p:cNvSpPr>
          <p:nvPr>
            <p:ph type="ftr" sz="quarter" idx="11"/>
          </p:nvPr>
        </p:nvSpPr>
        <p:spPr/>
        <p:txBody>
          <a:bodyPr/>
          <a:lstStyle/>
          <a:p>
            <a:endParaRPr lang="en-US" dirty="0">
              <a:solidFill>
                <a:schemeClr val="tx1"/>
              </a:solidFill>
            </a:endParaRPr>
          </a:p>
        </p:txBody>
      </p:sp>
      <p:sp>
        <p:nvSpPr>
          <p:cNvPr id="14" name="Slide Number Placeholder 13">
            <a:extLst>
              <a:ext uri="{FF2B5EF4-FFF2-40B4-BE49-F238E27FC236}">
                <a16:creationId xmlns:a16="http://schemas.microsoft.com/office/drawing/2014/main" id="{E76AD5E1-358D-4236-85AE-74713259EF08}"/>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877381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287D32C-166A-4FBE-B24D-C25769095429}"/>
              </a:ext>
            </a:extLst>
          </p:cNvPr>
          <p:cNvSpPr>
            <a:spLocks noGrp="1"/>
          </p:cNvSpPr>
          <p:nvPr>
            <p:ph type="body" idx="1"/>
          </p:nvPr>
        </p:nvSpPr>
        <p:spPr>
          <a:xfrm>
            <a:off x="960121"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A9EC567-F249-462A-B71A-9C40D50E26AA}"/>
              </a:ext>
            </a:extLst>
          </p:cNvPr>
          <p:cNvSpPr>
            <a:spLocks noGrp="1"/>
          </p:cNvSpPr>
          <p:nvPr>
            <p:ph sz="half" idx="2"/>
          </p:nvPr>
        </p:nvSpPr>
        <p:spPr>
          <a:xfrm>
            <a:off x="960120"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3BB7D2C6-69D1-4DE4-BF68-5FB0623DB9E3}"/>
              </a:ext>
            </a:extLst>
          </p:cNvPr>
          <p:cNvSpPr>
            <a:spLocks noGrp="1"/>
          </p:cNvSpPr>
          <p:nvPr>
            <p:ph type="body" sz="quarter" idx="3"/>
          </p:nvPr>
        </p:nvSpPr>
        <p:spPr>
          <a:xfrm>
            <a:off x="6409944" y="2587752"/>
            <a:ext cx="4818888" cy="892048"/>
          </a:xfrm>
        </p:spPr>
        <p:txBody>
          <a:bodyPr anchor="ctr"/>
          <a:lstStyle>
            <a:lvl1pPr marL="0" indent="0">
              <a:buNone/>
              <a:defRPr sz="2600" b="0" cap="all"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367CC7-ED09-4F8D-A39A-C5969D33B9F8}"/>
              </a:ext>
            </a:extLst>
          </p:cNvPr>
          <p:cNvSpPr>
            <a:spLocks noGrp="1"/>
          </p:cNvSpPr>
          <p:nvPr>
            <p:ph sz="quarter" idx="4"/>
          </p:nvPr>
        </p:nvSpPr>
        <p:spPr>
          <a:xfrm>
            <a:off x="6409944" y="3594538"/>
            <a:ext cx="4818888" cy="258680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Date Placeholder 9">
            <a:extLst>
              <a:ext uri="{FF2B5EF4-FFF2-40B4-BE49-F238E27FC236}">
                <a16:creationId xmlns:a16="http://schemas.microsoft.com/office/drawing/2014/main" id="{5F92A44F-DE98-4FB5-B474-5DCCDD267A79}"/>
              </a:ext>
            </a:extLst>
          </p:cNvPr>
          <p:cNvSpPr>
            <a:spLocks noGrp="1"/>
          </p:cNvSpPr>
          <p:nvPr>
            <p:ph type="dt" sz="half" idx="10"/>
          </p:nvPr>
        </p:nvSpPr>
        <p:spPr/>
        <p:txBody>
          <a:bodyPr/>
          <a:lstStyle/>
          <a:p>
            <a:pPr algn="r"/>
            <a:fld id="{A37D6D71-8B28-4ED6-B932-04B197003D23}" type="datetimeFigureOut">
              <a:rPr lang="en-US" smtClean="0"/>
              <a:pPr algn="r"/>
              <a:t>8/12/22</a:t>
            </a:fld>
            <a:endParaRPr lang="en-US" dirty="0"/>
          </a:p>
        </p:txBody>
      </p:sp>
      <p:sp>
        <p:nvSpPr>
          <p:cNvPr id="11" name="Footer Placeholder 10">
            <a:extLst>
              <a:ext uri="{FF2B5EF4-FFF2-40B4-BE49-F238E27FC236}">
                <a16:creationId xmlns:a16="http://schemas.microsoft.com/office/drawing/2014/main" id="{3ACC79DA-A9E4-4E93-93F1-81907A901BBB}"/>
              </a:ext>
            </a:extLst>
          </p:cNvPr>
          <p:cNvSpPr>
            <a:spLocks noGrp="1"/>
          </p:cNvSpPr>
          <p:nvPr>
            <p:ph type="ftr" sz="quarter" idx="11"/>
          </p:nvPr>
        </p:nvSpPr>
        <p:spPr/>
        <p:txBody>
          <a:bodyPr/>
          <a:lstStyle/>
          <a:p>
            <a:endParaRPr lang="en-US" dirty="0">
              <a:solidFill>
                <a:schemeClr val="tx1"/>
              </a:solidFill>
            </a:endParaRPr>
          </a:p>
        </p:txBody>
      </p:sp>
      <p:sp>
        <p:nvSpPr>
          <p:cNvPr id="12" name="Slide Number Placeholder 11">
            <a:extLst>
              <a:ext uri="{FF2B5EF4-FFF2-40B4-BE49-F238E27FC236}">
                <a16:creationId xmlns:a16="http://schemas.microsoft.com/office/drawing/2014/main" id="{404DFE57-AA80-4ED8-AD77-35CC56F3FBC6}"/>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3" name="Title 12">
            <a:extLst>
              <a:ext uri="{FF2B5EF4-FFF2-40B4-BE49-F238E27FC236}">
                <a16:creationId xmlns:a16="http://schemas.microsoft.com/office/drawing/2014/main" id="{FB62259C-ADDF-4293-AD3B-AB2E04A7483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214576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7BA0-DC57-452F-85B7-C979AA690920}"/>
              </a:ext>
            </a:extLst>
          </p:cNvPr>
          <p:cNvSpPr>
            <a:spLocks noGrp="1"/>
          </p:cNvSpPr>
          <p:nvPr>
            <p:ph type="title"/>
          </p:nvPr>
        </p:nvSpPr>
        <p:spPr/>
        <p:txBody>
          <a:bodyPr/>
          <a:lstStyle/>
          <a:p>
            <a:r>
              <a:rPr lang="en-US" dirty="0"/>
              <a:t>Click to edit Master title style</a:t>
            </a:r>
          </a:p>
        </p:txBody>
      </p:sp>
      <p:sp>
        <p:nvSpPr>
          <p:cNvPr id="6" name="Date Placeholder 5">
            <a:extLst>
              <a:ext uri="{FF2B5EF4-FFF2-40B4-BE49-F238E27FC236}">
                <a16:creationId xmlns:a16="http://schemas.microsoft.com/office/drawing/2014/main" id="{F1C53797-8D72-4774-AC93-EB9FDD650CCD}"/>
              </a:ext>
            </a:extLst>
          </p:cNvPr>
          <p:cNvSpPr>
            <a:spLocks noGrp="1"/>
          </p:cNvSpPr>
          <p:nvPr>
            <p:ph type="dt" sz="half" idx="10"/>
          </p:nvPr>
        </p:nvSpPr>
        <p:spPr/>
        <p:txBody>
          <a:bodyPr/>
          <a:lstStyle/>
          <a:p>
            <a:pPr algn="r"/>
            <a:fld id="{A37D6D71-8B28-4ED6-B932-04B197003D23}" type="datetimeFigureOut">
              <a:rPr lang="en-US" smtClean="0"/>
              <a:pPr algn="r"/>
              <a:t>8/12/22</a:t>
            </a:fld>
            <a:endParaRPr lang="en-US" dirty="0"/>
          </a:p>
        </p:txBody>
      </p:sp>
      <p:sp>
        <p:nvSpPr>
          <p:cNvPr id="7" name="Footer Placeholder 6">
            <a:extLst>
              <a:ext uri="{FF2B5EF4-FFF2-40B4-BE49-F238E27FC236}">
                <a16:creationId xmlns:a16="http://schemas.microsoft.com/office/drawing/2014/main" id="{9E945AB7-1A32-4516-ABF9-B40958AE2E73}"/>
              </a:ext>
            </a:extLst>
          </p:cNvPr>
          <p:cNvSpPr>
            <a:spLocks noGrp="1"/>
          </p:cNvSpPr>
          <p:nvPr>
            <p:ph type="ftr" sz="quarter" idx="11"/>
          </p:nvPr>
        </p:nvSpPr>
        <p:spPr/>
        <p:txBody>
          <a:bodyPr/>
          <a:lstStyle/>
          <a:p>
            <a:endParaRPr lang="en-US" dirty="0">
              <a:solidFill>
                <a:schemeClr val="tx1"/>
              </a:solidFill>
            </a:endParaRPr>
          </a:p>
        </p:txBody>
      </p:sp>
      <p:sp>
        <p:nvSpPr>
          <p:cNvPr id="8" name="Slide Number Placeholder 7">
            <a:extLst>
              <a:ext uri="{FF2B5EF4-FFF2-40B4-BE49-F238E27FC236}">
                <a16:creationId xmlns:a16="http://schemas.microsoft.com/office/drawing/2014/main" id="{B22923C3-1D67-4089-A6B1-9A10315E807F}"/>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332864151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FC0A8DC1-14F6-453B-A724-D6493F063F83}"/>
              </a:ext>
            </a:extLst>
          </p:cNvPr>
          <p:cNvSpPr>
            <a:spLocks noGrp="1"/>
          </p:cNvSpPr>
          <p:nvPr>
            <p:ph type="dt" sz="half" idx="10"/>
          </p:nvPr>
        </p:nvSpPr>
        <p:spPr/>
        <p:txBody>
          <a:bodyPr/>
          <a:lstStyle/>
          <a:p>
            <a:pPr algn="r"/>
            <a:fld id="{A37D6D71-8B28-4ED6-B932-04B197003D23}" type="datetimeFigureOut">
              <a:rPr lang="en-US" smtClean="0"/>
              <a:pPr algn="r"/>
              <a:t>8/12/22</a:t>
            </a:fld>
            <a:endParaRPr lang="en-US" dirty="0"/>
          </a:p>
        </p:txBody>
      </p:sp>
      <p:sp>
        <p:nvSpPr>
          <p:cNvPr id="6" name="Footer Placeholder 5">
            <a:extLst>
              <a:ext uri="{FF2B5EF4-FFF2-40B4-BE49-F238E27FC236}">
                <a16:creationId xmlns:a16="http://schemas.microsoft.com/office/drawing/2014/main" id="{66E63FF0-1A91-4698-B12A-112D05373593}"/>
              </a:ext>
            </a:extLst>
          </p:cNvPr>
          <p:cNvSpPr>
            <a:spLocks noGrp="1"/>
          </p:cNvSpPr>
          <p:nvPr>
            <p:ph type="ftr" sz="quarter" idx="11"/>
          </p:nvPr>
        </p:nvSpPr>
        <p:spPr/>
        <p:txBody>
          <a:bodyPr/>
          <a:lstStyle/>
          <a:p>
            <a:endParaRPr lang="en-US" dirty="0">
              <a:solidFill>
                <a:schemeClr val="tx1"/>
              </a:solidFill>
            </a:endParaRPr>
          </a:p>
        </p:txBody>
      </p:sp>
      <p:sp>
        <p:nvSpPr>
          <p:cNvPr id="7" name="Slide Number Placeholder 6">
            <a:extLst>
              <a:ext uri="{FF2B5EF4-FFF2-40B4-BE49-F238E27FC236}">
                <a16:creationId xmlns:a16="http://schemas.microsoft.com/office/drawing/2014/main" id="{1E066D53-44B3-4F04-93FD-9756A60139F9}"/>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25AD27B3-B928-BCA5-1114-84337B0A5B5D}"/>
              </a:ext>
            </a:extLst>
          </p:cNvPr>
          <p:cNvSpPr>
            <a:spLocks noGrp="1"/>
          </p:cNvSpPr>
          <p:nvPr>
            <p:ph type="title"/>
          </p:nvPr>
        </p:nvSpPr>
        <p:spPr>
          <a:xfrm>
            <a:off x="960120" y="317814"/>
            <a:ext cx="10268712" cy="954395"/>
          </a:xfrm>
        </p:spPr>
        <p:txBody>
          <a:bodyPr>
            <a:noAutofit/>
          </a:bodyPr>
          <a:lstStyle>
            <a:lvl1pPr>
              <a:defRPr sz="5400">
                <a:solidFill>
                  <a:schemeClr val="tx1"/>
                </a:solidFill>
              </a:defRPr>
            </a:lvl1pPr>
          </a:lstStyle>
          <a:p>
            <a:r>
              <a:rPr lang="en-US" dirty="0"/>
              <a:t>Click to edit Master title style</a:t>
            </a:r>
          </a:p>
        </p:txBody>
      </p:sp>
    </p:spTree>
    <p:extLst>
      <p:ext uri="{BB962C8B-B14F-4D97-AF65-F5344CB8AC3E}">
        <p14:creationId xmlns:p14="http://schemas.microsoft.com/office/powerpoint/2010/main" val="4202938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Content with Caption">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083A0FE-F7E3-433E-9A29-D778690D223A}"/>
              </a:ext>
            </a:extLst>
          </p:cNvPr>
          <p:cNvSpPr>
            <a:spLocks noGrp="1"/>
          </p:cNvSpPr>
          <p:nvPr>
            <p:ph idx="1"/>
          </p:nvPr>
        </p:nvSpPr>
        <p:spPr>
          <a:xfrm>
            <a:off x="5183188" y="2591850"/>
            <a:ext cx="6045644" cy="359359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794B15D-55F5-4208-AF40-41CAFEB56F4C}"/>
              </a:ext>
            </a:extLst>
          </p:cNvPr>
          <p:cNvSpPr>
            <a:spLocks noGrp="1"/>
          </p:cNvSpPr>
          <p:nvPr>
            <p:ph type="body" sz="half" idx="2"/>
          </p:nvPr>
        </p:nvSpPr>
        <p:spPr>
          <a:xfrm>
            <a:off x="960120" y="2591850"/>
            <a:ext cx="3811905" cy="3277137"/>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E8A46CE7-2F0F-4C85-B633-B9FCB8347AE7}"/>
              </a:ext>
            </a:extLst>
          </p:cNvPr>
          <p:cNvSpPr>
            <a:spLocks noGrp="1"/>
          </p:cNvSpPr>
          <p:nvPr>
            <p:ph type="dt" sz="half" idx="10"/>
          </p:nvPr>
        </p:nvSpPr>
        <p:spPr/>
        <p:txBody>
          <a:bodyPr/>
          <a:lstStyle/>
          <a:p>
            <a:pPr algn="r"/>
            <a:fld id="{A37D6D71-8B28-4ED6-B932-04B197003D23}" type="datetimeFigureOut">
              <a:rPr lang="en-US" smtClean="0"/>
              <a:pPr algn="r"/>
              <a:t>8/12/22</a:t>
            </a:fld>
            <a:endParaRPr lang="en-US" dirty="0"/>
          </a:p>
        </p:txBody>
      </p:sp>
      <p:sp>
        <p:nvSpPr>
          <p:cNvPr id="9" name="Footer Placeholder 8">
            <a:extLst>
              <a:ext uri="{FF2B5EF4-FFF2-40B4-BE49-F238E27FC236}">
                <a16:creationId xmlns:a16="http://schemas.microsoft.com/office/drawing/2014/main" id="{D0900919-3A73-4918-9D97-8DBE7ABB7A19}"/>
              </a:ext>
            </a:extLst>
          </p:cNvPr>
          <p:cNvSpPr>
            <a:spLocks noGrp="1"/>
          </p:cNvSpPr>
          <p:nvPr>
            <p:ph type="ftr" sz="quarter" idx="11"/>
          </p:nvPr>
        </p:nvSpPr>
        <p:spPr/>
        <p:txBody>
          <a:bodyPr/>
          <a:lstStyle/>
          <a:p>
            <a:endParaRPr lang="en-US" dirty="0">
              <a:solidFill>
                <a:schemeClr val="tx1"/>
              </a:solidFill>
            </a:endParaRPr>
          </a:p>
        </p:txBody>
      </p:sp>
      <p:sp>
        <p:nvSpPr>
          <p:cNvPr id="10" name="Slide Number Placeholder 9">
            <a:extLst>
              <a:ext uri="{FF2B5EF4-FFF2-40B4-BE49-F238E27FC236}">
                <a16:creationId xmlns:a16="http://schemas.microsoft.com/office/drawing/2014/main" id="{08BC1001-E44E-4A9A-9E60-2E319A844F65}"/>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11" name="Title 10">
            <a:extLst>
              <a:ext uri="{FF2B5EF4-FFF2-40B4-BE49-F238E27FC236}">
                <a16:creationId xmlns:a16="http://schemas.microsoft.com/office/drawing/2014/main" id="{A125AC31-022C-40AA-B65C-C9AC48395A6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158395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3" name="Picture Placeholder 2">
            <a:extLst>
              <a:ext uri="{FF2B5EF4-FFF2-40B4-BE49-F238E27FC236}">
                <a16:creationId xmlns:a16="http://schemas.microsoft.com/office/drawing/2014/main" id="{A797A575-703F-410E-9A84-F9B578FEAE80}"/>
              </a:ext>
            </a:extLst>
          </p:cNvPr>
          <p:cNvSpPr>
            <a:spLocks noGrp="1"/>
          </p:cNvSpPr>
          <p:nvPr>
            <p:ph type="pic" idx="1"/>
          </p:nvPr>
        </p:nvSpPr>
        <p:spPr>
          <a:xfrm>
            <a:off x="0" y="2267712"/>
            <a:ext cx="6571469" cy="4590288"/>
          </a:xfrm>
          <a:solidFill>
            <a:schemeClr val="bg1">
              <a:lumMod val="85000"/>
            </a:schemeClr>
          </a:solidFill>
          <a:ln>
            <a:noFill/>
          </a:ln>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1518B509-934D-400A-A922-45B61AC6EDD8}"/>
              </a:ext>
            </a:extLst>
          </p:cNvPr>
          <p:cNvSpPr>
            <a:spLocks noGrp="1"/>
          </p:cNvSpPr>
          <p:nvPr>
            <p:ph type="body" sz="half" idx="2"/>
          </p:nvPr>
        </p:nvSpPr>
        <p:spPr>
          <a:xfrm>
            <a:off x="7235971" y="2587752"/>
            <a:ext cx="3992856" cy="3593592"/>
          </a:xfrm>
        </p:spPr>
        <p:txBody>
          <a:bodyPr anchor="ct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a:extLst>
              <a:ext uri="{FF2B5EF4-FFF2-40B4-BE49-F238E27FC236}">
                <a16:creationId xmlns:a16="http://schemas.microsoft.com/office/drawing/2014/main" id="{99813C51-6954-4F3A-A043-D1BCC8B50F83}"/>
              </a:ext>
            </a:extLst>
          </p:cNvPr>
          <p:cNvSpPr>
            <a:spLocks noGrp="1"/>
          </p:cNvSpPr>
          <p:nvPr>
            <p:ph type="dt" sz="half" idx="10"/>
          </p:nvPr>
        </p:nvSpPr>
        <p:spPr/>
        <p:txBody>
          <a:bodyPr/>
          <a:lstStyle/>
          <a:p>
            <a:pPr algn="r"/>
            <a:fld id="{A37D6D71-8B28-4ED6-B932-04B197003D23}" type="datetimeFigureOut">
              <a:rPr lang="en-US" smtClean="0"/>
              <a:pPr algn="r"/>
              <a:t>8/12/22</a:t>
            </a:fld>
            <a:endParaRPr lang="en-US" dirty="0"/>
          </a:p>
        </p:txBody>
      </p:sp>
      <p:sp>
        <p:nvSpPr>
          <p:cNvPr id="9" name="Footer Placeholder 8">
            <a:extLst>
              <a:ext uri="{FF2B5EF4-FFF2-40B4-BE49-F238E27FC236}">
                <a16:creationId xmlns:a16="http://schemas.microsoft.com/office/drawing/2014/main" id="{C0AC32FB-49A3-40E4-9D24-177597043627}"/>
              </a:ext>
            </a:extLst>
          </p:cNvPr>
          <p:cNvSpPr>
            <a:spLocks noGrp="1"/>
          </p:cNvSpPr>
          <p:nvPr>
            <p:ph type="ftr" sz="quarter" idx="11"/>
          </p:nvPr>
        </p:nvSpPr>
        <p:spPr/>
        <p:txBody>
          <a:bodyPr/>
          <a:lstStyle>
            <a:lvl1pPr>
              <a:defRPr>
                <a:solidFill>
                  <a:srgbClr val="FFFFFF"/>
                </a:solidFill>
                <a:effectLst>
                  <a:outerShdw blurRad="50800" dist="38100" dir="2700000" algn="tl" rotWithShape="0">
                    <a:prstClr val="black">
                      <a:alpha val="43000"/>
                    </a:prstClr>
                  </a:outerShdw>
                </a:effectLst>
              </a:defRPr>
            </a:lvl1pPr>
          </a:lstStyle>
          <a:p>
            <a:endParaRPr lang="en-US" dirty="0">
              <a:effectLst>
                <a:outerShdw blurRad="50800" dist="38100" dir="2700000" algn="tl" rotWithShape="0">
                  <a:prstClr val="black">
                    <a:alpha val="43000"/>
                  </a:prstClr>
                </a:outerShdw>
              </a:effectLst>
            </a:endParaRPr>
          </a:p>
        </p:txBody>
      </p:sp>
      <p:sp>
        <p:nvSpPr>
          <p:cNvPr id="10" name="Slide Number Placeholder 9">
            <a:extLst>
              <a:ext uri="{FF2B5EF4-FFF2-40B4-BE49-F238E27FC236}">
                <a16:creationId xmlns:a16="http://schemas.microsoft.com/office/drawing/2014/main" id="{EC93F5E6-DAE6-447B-8038-5F4C9A799F57}"/>
              </a:ext>
            </a:extLst>
          </p:cNvPr>
          <p:cNvSpPr>
            <a:spLocks noGrp="1"/>
          </p:cNvSpPr>
          <p:nvPr>
            <p:ph type="sldNum" sz="quarter" idx="12"/>
          </p:nvPr>
        </p:nvSpPr>
        <p:spPr/>
        <p:txBody>
          <a:bodyPr/>
          <a:lstStyle/>
          <a:p>
            <a:pPr algn="l"/>
            <a:fld id="{F97E8200-1950-409B-82E7-99938E7AE355}" type="slidenum">
              <a:rPr lang="en-US" smtClean="0"/>
              <a:pPr algn="l"/>
              <a:t>‹#›</a:t>
            </a:fld>
            <a:endParaRPr lang="en-US" dirty="0"/>
          </a:p>
        </p:txBody>
      </p:sp>
      <p:sp>
        <p:nvSpPr>
          <p:cNvPr id="2" name="Title 1">
            <a:extLst>
              <a:ext uri="{FF2B5EF4-FFF2-40B4-BE49-F238E27FC236}">
                <a16:creationId xmlns:a16="http://schemas.microsoft.com/office/drawing/2014/main" id="{9BFF97FB-514D-4FE8-A9A4-E9A111A56ED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0705954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D153959-30FA-4987-A094-7243641F474B}"/>
              </a:ext>
            </a:extLst>
          </p:cNvPr>
          <p:cNvSpPr/>
          <p:nvPr/>
        </p:nvSpPr>
        <p:spPr>
          <a:xfrm>
            <a:off x="0" y="0"/>
            <a:ext cx="12192000" cy="22649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50216229-A6DB-436A-B327-667E80F0A563}"/>
              </a:ext>
            </a:extLst>
          </p:cNvPr>
          <p:cNvSpPr>
            <a:spLocks noGrp="1"/>
          </p:cNvSpPr>
          <p:nvPr>
            <p:ph type="title"/>
          </p:nvPr>
        </p:nvSpPr>
        <p:spPr>
          <a:xfrm>
            <a:off x="960120" y="317814"/>
            <a:ext cx="10268712" cy="1700784"/>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B2B351D-270D-480D-8AF5-6A213ED2B3FB}"/>
              </a:ext>
            </a:extLst>
          </p:cNvPr>
          <p:cNvSpPr>
            <a:spLocks noGrp="1"/>
          </p:cNvSpPr>
          <p:nvPr>
            <p:ph type="body" idx="1"/>
          </p:nvPr>
        </p:nvSpPr>
        <p:spPr>
          <a:xfrm>
            <a:off x="960120" y="2587752"/>
            <a:ext cx="10268712" cy="359359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E1EB0E73-3310-4A8F-BB4A-7A6A99121A61}"/>
              </a:ext>
            </a:extLst>
          </p:cNvPr>
          <p:cNvSpPr>
            <a:spLocks noGrp="1"/>
          </p:cNvSpPr>
          <p:nvPr>
            <p:ph type="dt" sz="half" idx="2"/>
          </p:nvPr>
        </p:nvSpPr>
        <p:spPr>
          <a:xfrm>
            <a:off x="6903720" y="6356350"/>
            <a:ext cx="3236976" cy="365125"/>
          </a:xfrm>
          <a:prstGeom prst="rect">
            <a:avLst/>
          </a:prstGeom>
        </p:spPr>
        <p:txBody>
          <a:bodyPr vert="horz" lIns="91440" tIns="45720" rIns="91440" bIns="45720" rtlCol="0" anchor="ctr"/>
          <a:lstStyle>
            <a:lvl1pPr algn="just">
              <a:defRPr sz="1200" spc="50" baseline="0">
                <a:solidFill>
                  <a:schemeClr val="tx1"/>
                </a:solidFill>
              </a:defRPr>
            </a:lvl1pPr>
          </a:lstStyle>
          <a:p>
            <a:pPr algn="r"/>
            <a:fld id="{A37D6D71-8B28-4ED6-B932-04B197003D23}" type="datetimeFigureOut">
              <a:rPr lang="en-US" smtClean="0"/>
              <a:pPr algn="r"/>
              <a:t>8/12/22</a:t>
            </a:fld>
            <a:endParaRPr lang="en-US" spc="50" dirty="0"/>
          </a:p>
        </p:txBody>
      </p:sp>
      <p:sp>
        <p:nvSpPr>
          <p:cNvPr id="5" name="Footer Placeholder 4">
            <a:extLst>
              <a:ext uri="{FF2B5EF4-FFF2-40B4-BE49-F238E27FC236}">
                <a16:creationId xmlns:a16="http://schemas.microsoft.com/office/drawing/2014/main" id="{1381C4C0-515B-4404-A780-C31E7DFE54A4}"/>
              </a:ext>
            </a:extLst>
          </p:cNvPr>
          <p:cNvSpPr>
            <a:spLocks noGrp="1"/>
          </p:cNvSpPr>
          <p:nvPr>
            <p:ph type="ftr" sz="quarter" idx="3"/>
          </p:nvPr>
        </p:nvSpPr>
        <p:spPr>
          <a:xfrm>
            <a:off x="960120" y="6356350"/>
            <a:ext cx="5504688" cy="365125"/>
          </a:xfrm>
          <a:prstGeom prst="rect">
            <a:avLst/>
          </a:prstGeom>
        </p:spPr>
        <p:txBody>
          <a:bodyPr vert="horz" lIns="91440" tIns="45720" rIns="91440" bIns="45720" rtlCol="0" anchor="ctr"/>
          <a:lstStyle>
            <a:lvl1pPr algn="l">
              <a:defRPr sz="1100" cap="all" spc="50" baseline="0">
                <a:solidFill>
                  <a:schemeClr val="tx1"/>
                </a:solidFill>
              </a:defRPr>
            </a:lvl1pPr>
          </a:lstStyle>
          <a:p>
            <a:endParaRPr lang="en-US" spc="50" dirty="0"/>
          </a:p>
        </p:txBody>
      </p:sp>
      <p:sp>
        <p:nvSpPr>
          <p:cNvPr id="6" name="Slide Number Placeholder 5">
            <a:extLst>
              <a:ext uri="{FF2B5EF4-FFF2-40B4-BE49-F238E27FC236}">
                <a16:creationId xmlns:a16="http://schemas.microsoft.com/office/drawing/2014/main" id="{944C30C7-F013-428C-A6F7-A8CCCD14CEF4}"/>
              </a:ext>
            </a:extLst>
          </p:cNvPr>
          <p:cNvSpPr>
            <a:spLocks noGrp="1"/>
          </p:cNvSpPr>
          <p:nvPr>
            <p:ph type="sldNum" sz="quarter" idx="4"/>
          </p:nvPr>
        </p:nvSpPr>
        <p:spPr>
          <a:xfrm>
            <a:off x="10296144" y="6356350"/>
            <a:ext cx="932688" cy="365125"/>
          </a:xfrm>
          <a:prstGeom prst="rect">
            <a:avLst/>
          </a:prstGeom>
        </p:spPr>
        <p:txBody>
          <a:bodyPr vert="horz" lIns="91440" tIns="45720" rIns="91440" bIns="45720" rtlCol="0" anchor="ctr"/>
          <a:lstStyle>
            <a:lvl1pPr algn="r">
              <a:defRPr sz="1200">
                <a:solidFill>
                  <a:schemeClr val="tx1"/>
                </a:solidFill>
              </a:defRPr>
            </a:lvl1pPr>
          </a:lstStyle>
          <a:p>
            <a:pPr algn="l"/>
            <a:fld id="{F97E8200-1950-409B-82E7-99938E7AE355}" type="slidenum">
              <a:rPr lang="en-US" smtClean="0"/>
              <a:pPr algn="l"/>
              <a:t>‹#›</a:t>
            </a:fld>
            <a:endParaRPr lang="en-US" dirty="0"/>
          </a:p>
        </p:txBody>
      </p:sp>
    </p:spTree>
    <p:extLst>
      <p:ext uri="{BB962C8B-B14F-4D97-AF65-F5344CB8AC3E}">
        <p14:creationId xmlns:p14="http://schemas.microsoft.com/office/powerpoint/2010/main" val="4257381399"/>
      </p:ext>
    </p:extLst>
  </p:cSld>
  <p:clrMap bg1="lt1" tx1="dk1" bg2="lt2" tx2="dk2" accent1="accent1" accent2="accent2" accent3="accent3" accent4="accent4" accent5="accent5" accent6="accent6" hlink="hlink" folHlink="folHlink"/>
  <p:sldLayoutIdLst>
    <p:sldLayoutId id="2147483714" r:id="rId1"/>
    <p:sldLayoutId id="2147483715" r:id="rId2"/>
    <p:sldLayoutId id="2147483716" r:id="rId3"/>
    <p:sldLayoutId id="2147483717" r:id="rId4"/>
    <p:sldLayoutId id="2147483718" r:id="rId5"/>
    <p:sldLayoutId id="2147483724" r:id="rId6"/>
    <p:sldLayoutId id="2147483719" r:id="rId7"/>
    <p:sldLayoutId id="2147483720" r:id="rId8"/>
    <p:sldLayoutId id="2147483721" r:id="rId9"/>
    <p:sldLayoutId id="2147483723" r:id="rId10"/>
    <p:sldLayoutId id="2147483722" r:id="rId11"/>
  </p:sldLayoutIdLst>
  <p:txStyles>
    <p:titleStyle>
      <a:lvl1pPr algn="l" defTabSz="914400" rtl="0" eaLnBrk="1" latinLnBrk="0" hangingPunct="1">
        <a:lnSpc>
          <a:spcPct val="90000"/>
        </a:lnSpc>
        <a:spcBef>
          <a:spcPct val="0"/>
        </a:spcBef>
        <a:buNone/>
        <a:defRPr sz="6600" kern="1200" cap="all" spc="120" baseline="0">
          <a:solidFill>
            <a:schemeClr val="bg1"/>
          </a:solidFill>
          <a:latin typeface="+mj-lt"/>
          <a:ea typeface="+mj-ea"/>
          <a:cs typeface="+mj-cs"/>
        </a:defRPr>
      </a:lvl1pPr>
    </p:titleStyle>
    <p:bodyStyle>
      <a:lvl1pPr marL="0" indent="0" algn="l" defTabSz="914400" rtl="0" eaLnBrk="1" latinLnBrk="0" hangingPunct="1">
        <a:lnSpc>
          <a:spcPct val="101000"/>
        </a:lnSpc>
        <a:spcBef>
          <a:spcPts val="700"/>
        </a:spcBef>
        <a:spcAft>
          <a:spcPts val="700"/>
        </a:spcAft>
        <a:buFont typeface="Arial" panose="020B0604020202020204" pitchFamily="34" charset="0"/>
        <a:buNone/>
        <a:defRPr sz="2600" kern="1200" spc="50" baseline="0">
          <a:solidFill>
            <a:schemeClr val="tx1"/>
          </a:solidFill>
          <a:latin typeface="+mn-lt"/>
          <a:ea typeface="+mn-ea"/>
          <a:cs typeface="+mn-cs"/>
        </a:defRPr>
      </a:lvl1pPr>
      <a:lvl2pPr marL="274320" indent="-274320" algn="l" defTabSz="914400" rtl="0" eaLnBrk="1" latinLnBrk="0" hangingPunct="1">
        <a:lnSpc>
          <a:spcPct val="101000"/>
        </a:lnSpc>
        <a:spcBef>
          <a:spcPts val="400"/>
        </a:spcBef>
        <a:spcAft>
          <a:spcPts val="400"/>
        </a:spcAft>
        <a:buClrTx/>
        <a:buFont typeface="Wingdings" panose="05000000000000000000" pitchFamily="2" charset="2"/>
        <a:buChar char="§"/>
        <a:defRPr sz="2300" kern="1200" spc="50" baseline="0">
          <a:solidFill>
            <a:schemeClr val="tx1"/>
          </a:solidFill>
          <a:latin typeface="+mn-lt"/>
          <a:ea typeface="+mn-ea"/>
          <a:cs typeface="+mn-cs"/>
        </a:defRPr>
      </a:lvl2pPr>
      <a:lvl3pPr marL="27432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3pPr>
      <a:lvl4pPr marL="594360" indent="-274320" algn="l" defTabSz="914400" rtl="0" eaLnBrk="1" latinLnBrk="0" hangingPunct="1">
        <a:lnSpc>
          <a:spcPct val="101000"/>
        </a:lnSpc>
        <a:spcBef>
          <a:spcPts val="400"/>
        </a:spcBef>
        <a:spcAft>
          <a:spcPts val="400"/>
        </a:spcAft>
        <a:buClrTx/>
        <a:buFont typeface="Wingdings" panose="05000000000000000000" pitchFamily="2" charset="2"/>
        <a:buChar char="§"/>
        <a:defRPr sz="1800" kern="1200" spc="50" baseline="0">
          <a:solidFill>
            <a:schemeClr val="tx1"/>
          </a:solidFill>
          <a:latin typeface="+mn-lt"/>
          <a:ea typeface="+mn-ea"/>
          <a:cs typeface="+mn-cs"/>
        </a:defRPr>
      </a:lvl4pPr>
      <a:lvl5pPr marL="594360" indent="0" algn="l" defTabSz="914400" rtl="0" eaLnBrk="1" latinLnBrk="0" hangingPunct="1">
        <a:lnSpc>
          <a:spcPct val="101000"/>
        </a:lnSpc>
        <a:spcBef>
          <a:spcPts val="400"/>
        </a:spcBef>
        <a:spcAft>
          <a:spcPts val="400"/>
        </a:spcAft>
        <a:buFont typeface="Arial" panose="020B0604020202020204" pitchFamily="34" charset="0"/>
        <a:buNone/>
        <a:defRPr sz="1800" b="1"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1.jpg"/><Relationship Id="rId7" Type="http://schemas.openxmlformats.org/officeDocument/2006/relationships/image" Target="../media/image25.jpg"/><Relationship Id="rId2" Type="http://schemas.openxmlformats.org/officeDocument/2006/relationships/image" Target="../media/image20.jpg"/><Relationship Id="rId1" Type="http://schemas.openxmlformats.org/officeDocument/2006/relationships/slideLayout" Target="../slideLayouts/slideLayout7.xml"/><Relationship Id="rId6" Type="http://schemas.openxmlformats.org/officeDocument/2006/relationships/image" Target="../media/image24.jpeg"/><Relationship Id="rId5" Type="http://schemas.openxmlformats.org/officeDocument/2006/relationships/image" Target="../media/image23.jpeg"/><Relationship Id="rId4" Type="http://schemas.openxmlformats.org/officeDocument/2006/relationships/image" Target="../media/image22.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AA13AD3-0A4F-475A-BEBB-DEEFF5C096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2A483D0-EFB8-97A3-DA52-8327E369011C}"/>
              </a:ext>
            </a:extLst>
          </p:cNvPr>
          <p:cNvSpPr>
            <a:spLocks noGrp="1"/>
          </p:cNvSpPr>
          <p:nvPr>
            <p:ph type="ctrTitle"/>
          </p:nvPr>
        </p:nvSpPr>
        <p:spPr>
          <a:xfrm>
            <a:off x="960438" y="639763"/>
            <a:ext cx="6021207" cy="3227387"/>
          </a:xfrm>
        </p:spPr>
        <p:txBody>
          <a:bodyPr anchor="b">
            <a:normAutofit/>
          </a:bodyPr>
          <a:lstStyle/>
          <a:p>
            <a:pPr algn="l"/>
            <a:r>
              <a:rPr lang="en-US" dirty="0"/>
              <a:t>AAIC Recap</a:t>
            </a:r>
            <a:endParaRPr lang="en-US"/>
          </a:p>
        </p:txBody>
      </p:sp>
      <p:sp>
        <p:nvSpPr>
          <p:cNvPr id="11" name="Rectangle 10">
            <a:extLst>
              <a:ext uri="{FF2B5EF4-FFF2-40B4-BE49-F238E27FC236}">
                <a16:creationId xmlns:a16="http://schemas.microsoft.com/office/drawing/2014/main" id="{5C60DF7C-88F0-40A5-96EC-BABE7A4A39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206240"/>
            <a:ext cx="7534655" cy="265176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B16CE989-5677-9102-9190-B3476CE2D479}"/>
              </a:ext>
            </a:extLst>
          </p:cNvPr>
          <p:cNvSpPr>
            <a:spLocks noGrp="1"/>
          </p:cNvSpPr>
          <p:nvPr>
            <p:ph type="subTitle" idx="1"/>
          </p:nvPr>
        </p:nvSpPr>
        <p:spPr>
          <a:xfrm>
            <a:off x="960438" y="4525963"/>
            <a:ext cx="6021207" cy="1509712"/>
          </a:xfrm>
        </p:spPr>
        <p:txBody>
          <a:bodyPr anchor="t">
            <a:normAutofit/>
          </a:bodyPr>
          <a:lstStyle/>
          <a:p>
            <a:pPr algn="l"/>
            <a:r>
              <a:rPr lang="en-US" dirty="0"/>
              <a:t>08-12-2022</a:t>
            </a:r>
          </a:p>
          <a:p>
            <a:pPr algn="l"/>
            <a:r>
              <a:rPr lang="en-US" dirty="0"/>
              <a:t>Linh Le</a:t>
            </a:r>
          </a:p>
        </p:txBody>
      </p:sp>
      <p:pic>
        <p:nvPicPr>
          <p:cNvPr id="4" name="Picture 3">
            <a:extLst>
              <a:ext uri="{FF2B5EF4-FFF2-40B4-BE49-F238E27FC236}">
                <a16:creationId xmlns:a16="http://schemas.microsoft.com/office/drawing/2014/main" id="{E452089C-091E-83F3-9F06-A5B53CDB6D4D}"/>
              </a:ext>
            </a:extLst>
          </p:cNvPr>
          <p:cNvPicPr>
            <a:picLocks noChangeAspect="1"/>
          </p:cNvPicPr>
          <p:nvPr/>
        </p:nvPicPr>
        <p:blipFill rotWithShape="1">
          <a:blip r:embed="rId3"/>
          <a:srcRect l="28182" r="29373"/>
          <a:stretch/>
        </p:blipFill>
        <p:spPr>
          <a:xfrm>
            <a:off x="7534655" y="10"/>
            <a:ext cx="4657345" cy="6857990"/>
          </a:xfrm>
          <a:prstGeom prst="rect">
            <a:avLst/>
          </a:prstGeom>
        </p:spPr>
      </p:pic>
      <p:pic>
        <p:nvPicPr>
          <p:cNvPr id="6" name="Picture 5" descr="A picture containing text, indoor, bar&#10;&#10;Description automatically generated">
            <a:extLst>
              <a:ext uri="{FF2B5EF4-FFF2-40B4-BE49-F238E27FC236}">
                <a16:creationId xmlns:a16="http://schemas.microsoft.com/office/drawing/2014/main" id="{88B5CBC8-8C3A-DA16-ED31-801CB79C7258}"/>
              </a:ext>
            </a:extLst>
          </p:cNvPr>
          <p:cNvPicPr>
            <a:picLocks noChangeAspect="1"/>
          </p:cNvPicPr>
          <p:nvPr/>
        </p:nvPicPr>
        <p:blipFill rotWithShape="1">
          <a:blip r:embed="rId4"/>
          <a:srcRect l="4680" t="11990" r="8494" b="12948"/>
          <a:stretch/>
        </p:blipFill>
        <p:spPr>
          <a:xfrm>
            <a:off x="2019590" y="300673"/>
            <a:ext cx="3495475" cy="2266339"/>
          </a:xfrm>
          <a:prstGeom prst="rect">
            <a:avLst/>
          </a:prstGeom>
        </p:spPr>
      </p:pic>
    </p:spTree>
    <p:extLst>
      <p:ext uri="{BB962C8B-B14F-4D97-AF65-F5344CB8AC3E}">
        <p14:creationId xmlns:p14="http://schemas.microsoft.com/office/powerpoint/2010/main" val="26384334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45D4B-76FA-45A1-1FE6-5BD36FA987DC}"/>
              </a:ext>
            </a:extLst>
          </p:cNvPr>
          <p:cNvSpPr>
            <a:spLocks noGrp="1"/>
          </p:cNvSpPr>
          <p:nvPr>
            <p:ph type="title"/>
          </p:nvPr>
        </p:nvSpPr>
        <p:spPr>
          <a:xfrm>
            <a:off x="961644" y="147114"/>
            <a:ext cx="10268712" cy="1325635"/>
          </a:xfrm>
        </p:spPr>
        <p:txBody>
          <a:bodyPr/>
          <a:lstStyle/>
          <a:p>
            <a:r>
              <a:rPr lang="en-US" sz="2800" dirty="0"/>
              <a:t>Associations of Amyloid, White Matter Hyperintensities, and Hippocampal Volume with Cognitive Trajectories in the Oldest-Old: The 90+ Study</a:t>
            </a:r>
          </a:p>
        </p:txBody>
      </p:sp>
      <p:pic>
        <p:nvPicPr>
          <p:cNvPr id="7" name="Picture 6" descr="Table&#10;&#10;Description automatically generated">
            <a:extLst>
              <a:ext uri="{FF2B5EF4-FFF2-40B4-BE49-F238E27FC236}">
                <a16:creationId xmlns:a16="http://schemas.microsoft.com/office/drawing/2014/main" id="{8C92467E-63CC-06AF-5E5D-16D1D3376F4B}"/>
              </a:ext>
            </a:extLst>
          </p:cNvPr>
          <p:cNvPicPr>
            <a:picLocks noChangeAspect="1"/>
          </p:cNvPicPr>
          <p:nvPr/>
        </p:nvPicPr>
        <p:blipFill>
          <a:blip r:embed="rId3"/>
          <a:stretch>
            <a:fillRect/>
          </a:stretch>
        </p:blipFill>
        <p:spPr>
          <a:xfrm>
            <a:off x="0" y="1472749"/>
            <a:ext cx="12192000" cy="5555952"/>
          </a:xfrm>
          <a:prstGeom prst="rect">
            <a:avLst/>
          </a:prstGeom>
        </p:spPr>
      </p:pic>
    </p:spTree>
    <p:extLst>
      <p:ext uri="{BB962C8B-B14F-4D97-AF65-F5344CB8AC3E}">
        <p14:creationId xmlns:p14="http://schemas.microsoft.com/office/powerpoint/2010/main" val="40775531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45D4B-76FA-45A1-1FE6-5BD36FA987DC}"/>
              </a:ext>
            </a:extLst>
          </p:cNvPr>
          <p:cNvSpPr>
            <a:spLocks noGrp="1"/>
          </p:cNvSpPr>
          <p:nvPr>
            <p:ph type="title"/>
          </p:nvPr>
        </p:nvSpPr>
        <p:spPr>
          <a:xfrm>
            <a:off x="961644" y="147114"/>
            <a:ext cx="10268712" cy="1325635"/>
          </a:xfrm>
        </p:spPr>
        <p:txBody>
          <a:bodyPr/>
          <a:lstStyle/>
          <a:p>
            <a:r>
              <a:rPr lang="en-US" sz="2800" dirty="0"/>
              <a:t>Associations of Amyloid, White Matter Hyperintensities, and Hippocampal Volume with Cognitive Trajectories in the Oldest-Old: The 90+ Study</a:t>
            </a:r>
          </a:p>
        </p:txBody>
      </p:sp>
      <p:pic>
        <p:nvPicPr>
          <p:cNvPr id="3" name="Picture 2" descr="Table&#10;&#10;Description automatically generated">
            <a:extLst>
              <a:ext uri="{FF2B5EF4-FFF2-40B4-BE49-F238E27FC236}">
                <a16:creationId xmlns:a16="http://schemas.microsoft.com/office/drawing/2014/main" id="{8665E341-9048-03F7-25B0-2C7B956921AC}"/>
              </a:ext>
            </a:extLst>
          </p:cNvPr>
          <p:cNvPicPr>
            <a:picLocks noChangeAspect="1"/>
          </p:cNvPicPr>
          <p:nvPr/>
        </p:nvPicPr>
        <p:blipFill>
          <a:blip r:embed="rId3"/>
          <a:stretch>
            <a:fillRect/>
          </a:stretch>
        </p:blipFill>
        <p:spPr>
          <a:xfrm>
            <a:off x="961644" y="1422194"/>
            <a:ext cx="5759845" cy="5288692"/>
          </a:xfrm>
          <a:prstGeom prst="rect">
            <a:avLst/>
          </a:prstGeom>
        </p:spPr>
      </p:pic>
    </p:spTree>
    <p:extLst>
      <p:ext uri="{BB962C8B-B14F-4D97-AF65-F5344CB8AC3E}">
        <p14:creationId xmlns:p14="http://schemas.microsoft.com/office/powerpoint/2010/main" val="3503215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6CDF3-FE59-F290-6570-7B8270593BD5}"/>
              </a:ext>
            </a:extLst>
          </p:cNvPr>
          <p:cNvSpPr>
            <a:spLocks noGrp="1"/>
          </p:cNvSpPr>
          <p:nvPr>
            <p:ph type="title"/>
          </p:nvPr>
        </p:nvSpPr>
        <p:spPr/>
        <p:txBody>
          <a:bodyPr/>
          <a:lstStyle/>
          <a:p>
            <a:r>
              <a:rPr lang="en-US" sz="2800" dirty="0"/>
              <a:t>Association between plasma Alzheimer’s disease markers and MRI markers of cerebral small vessel disease and neurodegeneration: the SMART-MR Study</a:t>
            </a:r>
          </a:p>
        </p:txBody>
      </p:sp>
      <p:pic>
        <p:nvPicPr>
          <p:cNvPr id="4" name="Picture 3" descr="Graphical user interface&#10;&#10;Description automatically generated">
            <a:extLst>
              <a:ext uri="{FF2B5EF4-FFF2-40B4-BE49-F238E27FC236}">
                <a16:creationId xmlns:a16="http://schemas.microsoft.com/office/drawing/2014/main" id="{F41182F8-D378-BB94-0E5C-4A4734222C1F}"/>
              </a:ext>
            </a:extLst>
          </p:cNvPr>
          <p:cNvPicPr>
            <a:picLocks noChangeAspect="1"/>
          </p:cNvPicPr>
          <p:nvPr/>
        </p:nvPicPr>
        <p:blipFill>
          <a:blip r:embed="rId3"/>
          <a:stretch>
            <a:fillRect/>
          </a:stretch>
        </p:blipFill>
        <p:spPr>
          <a:xfrm>
            <a:off x="1165542" y="1602091"/>
            <a:ext cx="9930825" cy="5107627"/>
          </a:xfrm>
          <a:prstGeom prst="rect">
            <a:avLst/>
          </a:prstGeom>
        </p:spPr>
      </p:pic>
    </p:spTree>
    <p:extLst>
      <p:ext uri="{BB962C8B-B14F-4D97-AF65-F5344CB8AC3E}">
        <p14:creationId xmlns:p14="http://schemas.microsoft.com/office/powerpoint/2010/main" val="2698621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78572-28FF-A52D-61C8-C976CAAA5C7E}"/>
              </a:ext>
            </a:extLst>
          </p:cNvPr>
          <p:cNvSpPr>
            <a:spLocks noGrp="1"/>
          </p:cNvSpPr>
          <p:nvPr>
            <p:ph type="title"/>
          </p:nvPr>
        </p:nvSpPr>
        <p:spPr/>
        <p:txBody>
          <a:bodyPr/>
          <a:lstStyle/>
          <a:p>
            <a:r>
              <a:rPr lang="en-US" sz="4000" dirty="0"/>
              <a:t>Amyloid burden is not associated with brain atrophy in the oldest-old</a:t>
            </a:r>
          </a:p>
        </p:txBody>
      </p:sp>
      <p:pic>
        <p:nvPicPr>
          <p:cNvPr id="8" name="Picture 7" descr="Shape&#10;&#10;Description automatically generated">
            <a:extLst>
              <a:ext uri="{FF2B5EF4-FFF2-40B4-BE49-F238E27FC236}">
                <a16:creationId xmlns:a16="http://schemas.microsoft.com/office/drawing/2014/main" id="{488EF074-71DE-E263-51C4-945792AF72A9}"/>
              </a:ext>
            </a:extLst>
          </p:cNvPr>
          <p:cNvPicPr>
            <a:picLocks noChangeAspect="1"/>
          </p:cNvPicPr>
          <p:nvPr/>
        </p:nvPicPr>
        <p:blipFill>
          <a:blip r:embed="rId3"/>
          <a:stretch>
            <a:fillRect/>
          </a:stretch>
        </p:blipFill>
        <p:spPr>
          <a:xfrm>
            <a:off x="0" y="1397361"/>
            <a:ext cx="12192000" cy="4829395"/>
          </a:xfrm>
          <a:prstGeom prst="rect">
            <a:avLst/>
          </a:prstGeom>
        </p:spPr>
      </p:pic>
    </p:spTree>
    <p:extLst>
      <p:ext uri="{BB962C8B-B14F-4D97-AF65-F5344CB8AC3E}">
        <p14:creationId xmlns:p14="http://schemas.microsoft.com/office/powerpoint/2010/main" val="339780844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E78572-28FF-A52D-61C8-C976CAAA5C7E}"/>
              </a:ext>
            </a:extLst>
          </p:cNvPr>
          <p:cNvSpPr>
            <a:spLocks noGrp="1"/>
          </p:cNvSpPr>
          <p:nvPr>
            <p:ph type="title"/>
          </p:nvPr>
        </p:nvSpPr>
        <p:spPr/>
        <p:txBody>
          <a:bodyPr/>
          <a:lstStyle/>
          <a:p>
            <a:r>
              <a:rPr lang="en-US" sz="4400" dirty="0"/>
              <a:t>Amyloid burden is not associated with brain atrophy in the oldest-old</a:t>
            </a:r>
          </a:p>
        </p:txBody>
      </p:sp>
      <p:pic>
        <p:nvPicPr>
          <p:cNvPr id="3" name="Picture 2" descr="Chart&#10;&#10;Description automatically generated">
            <a:extLst>
              <a:ext uri="{FF2B5EF4-FFF2-40B4-BE49-F238E27FC236}">
                <a16:creationId xmlns:a16="http://schemas.microsoft.com/office/drawing/2014/main" id="{EE41069D-AB46-AAC8-51AA-BF60C246A7CF}"/>
              </a:ext>
            </a:extLst>
          </p:cNvPr>
          <p:cNvPicPr>
            <a:picLocks noChangeAspect="1"/>
          </p:cNvPicPr>
          <p:nvPr/>
        </p:nvPicPr>
        <p:blipFill>
          <a:blip r:embed="rId2"/>
          <a:stretch>
            <a:fillRect/>
          </a:stretch>
        </p:blipFill>
        <p:spPr>
          <a:xfrm>
            <a:off x="2059871" y="1424489"/>
            <a:ext cx="8248565" cy="5115697"/>
          </a:xfrm>
          <a:prstGeom prst="rect">
            <a:avLst/>
          </a:prstGeom>
        </p:spPr>
      </p:pic>
    </p:spTree>
    <p:extLst>
      <p:ext uri="{BB962C8B-B14F-4D97-AF65-F5344CB8AC3E}">
        <p14:creationId xmlns:p14="http://schemas.microsoft.com/office/powerpoint/2010/main" val="1075706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C95654-2BEA-4863-DDCF-A4F363B831CC}"/>
              </a:ext>
            </a:extLst>
          </p:cNvPr>
          <p:cNvSpPr>
            <a:spLocks noGrp="1"/>
          </p:cNvSpPr>
          <p:nvPr>
            <p:ph type="title"/>
          </p:nvPr>
        </p:nvSpPr>
        <p:spPr>
          <a:xfrm>
            <a:off x="960120" y="317814"/>
            <a:ext cx="10268712" cy="1300921"/>
          </a:xfrm>
        </p:spPr>
        <p:txBody>
          <a:bodyPr/>
          <a:lstStyle/>
          <a:p>
            <a:r>
              <a:rPr lang="en-US" sz="3600" dirty="0"/>
              <a:t>Prevention (non-pharmacological): Exercise and Cognition: More evidence from across the lifespan</a:t>
            </a:r>
          </a:p>
        </p:txBody>
      </p:sp>
      <p:sp>
        <p:nvSpPr>
          <p:cNvPr id="3" name="TextBox 2">
            <a:extLst>
              <a:ext uri="{FF2B5EF4-FFF2-40B4-BE49-F238E27FC236}">
                <a16:creationId xmlns:a16="http://schemas.microsoft.com/office/drawing/2014/main" id="{E70E60CB-C935-869E-C22B-3A695160F806}"/>
              </a:ext>
            </a:extLst>
          </p:cNvPr>
          <p:cNvSpPr txBox="1"/>
          <p:nvPr/>
        </p:nvSpPr>
        <p:spPr>
          <a:xfrm>
            <a:off x="1050324" y="1865870"/>
            <a:ext cx="10178508" cy="3139321"/>
          </a:xfrm>
          <a:prstGeom prst="rect">
            <a:avLst/>
          </a:prstGeom>
          <a:noFill/>
        </p:spPr>
        <p:txBody>
          <a:bodyPr wrap="square" rtlCol="0">
            <a:spAutoFit/>
          </a:bodyPr>
          <a:lstStyle/>
          <a:p>
            <a:pPr marL="285750" indent="-285750">
              <a:buFont typeface="Arial" panose="020B0604020202020204" pitchFamily="34" charset="0"/>
              <a:buChar char="•"/>
            </a:pPr>
            <a:r>
              <a:rPr lang="en-US" sz="2000" dirty="0">
                <a:latin typeface="Calibri" panose="020F0502020204030204" pitchFamily="34" charset="0"/>
                <a:cs typeface="Calibri" panose="020F0502020204030204" pitchFamily="34" charset="0"/>
              </a:rPr>
              <a:t>Alzheimer’s Disease Proteinopathy and Synaptic Integrity: The Protective Role of Physical Activity </a:t>
            </a:r>
            <a:r>
              <a:rPr lang="en-US" sz="2000" i="1" dirty="0">
                <a:latin typeface="Calibri" panose="020F0502020204030204" pitchFamily="34" charset="0"/>
                <a:cs typeface="Calibri" panose="020F0502020204030204" pitchFamily="34" charset="0"/>
              </a:rPr>
              <a:t>(Shannon Y. Lee, UCSF)</a:t>
            </a:r>
          </a:p>
          <a:p>
            <a:pPr marL="285750" indent="-285750">
              <a:buFont typeface="Arial" panose="020B0604020202020204" pitchFamily="34" charset="0"/>
              <a:buChar char="•"/>
            </a:pPr>
            <a:r>
              <a:rPr lang="en-US" sz="2000" dirty="0">
                <a:latin typeface="Calibri" panose="020F0502020204030204" pitchFamily="34" charset="0"/>
                <a:cs typeface="Calibri" panose="020F0502020204030204" pitchFamily="34" charset="0"/>
              </a:rPr>
              <a:t>Becoming physically active or maintaining physical activity during midlife is associated with biomarkers of amyloid-beta, microglia, and temporal lobe integrity </a:t>
            </a:r>
            <a:r>
              <a:rPr lang="en-US" sz="2000" i="1" dirty="0">
                <a:latin typeface="Calibri" panose="020F0502020204030204" pitchFamily="34" charset="0"/>
                <a:cs typeface="Calibri" panose="020F0502020204030204" pitchFamily="34" charset="0"/>
              </a:rPr>
              <a:t>(</a:t>
            </a:r>
            <a:r>
              <a:rPr lang="en-US" sz="2000" i="1" dirty="0" err="1">
                <a:latin typeface="Calibri" panose="020F0502020204030204" pitchFamily="34" charset="0"/>
                <a:cs typeface="Calibri" panose="020F0502020204030204" pitchFamily="34" charset="0"/>
              </a:rPr>
              <a:t>Muge</a:t>
            </a:r>
            <a:r>
              <a:rPr lang="en-US" sz="2000" i="1" dirty="0">
                <a:latin typeface="Calibri" panose="020F0502020204030204" pitchFamily="34" charset="0"/>
                <a:cs typeface="Calibri" panose="020F0502020204030204" pitchFamily="34" charset="0"/>
              </a:rPr>
              <a:t> Akinci, </a:t>
            </a:r>
            <a:r>
              <a:rPr lang="en-US" sz="2000" i="1" dirty="0" err="1">
                <a:latin typeface="Calibri" panose="020F0502020204030204" pitchFamily="34" charset="0"/>
                <a:cs typeface="Calibri" panose="020F0502020204030204" pitchFamily="34" charset="0"/>
              </a:rPr>
              <a:t>Universitat</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Pompeu</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Fabra</a:t>
            </a:r>
            <a:r>
              <a:rPr lang="en-US" sz="2000" i="1" dirty="0">
                <a:latin typeface="Calibri" panose="020F0502020204030204" pitchFamily="34" charset="0"/>
                <a:cs typeface="Calibri" panose="020F0502020204030204" pitchFamily="34" charset="0"/>
              </a:rPr>
              <a:t>)</a:t>
            </a:r>
          </a:p>
          <a:p>
            <a:pPr marL="342900" indent="-342900">
              <a:buFont typeface="Arial" panose="020B0604020202020204" pitchFamily="34" charset="0"/>
              <a:buChar char="•"/>
            </a:pPr>
            <a:r>
              <a:rPr lang="en-US" sz="2000" dirty="0">
                <a:latin typeface="Calibri" panose="020F0502020204030204" pitchFamily="34" charset="0"/>
                <a:cs typeface="Calibri" panose="020F0502020204030204" pitchFamily="34" charset="0"/>
              </a:rPr>
              <a:t>Physical activity reverted the increased risk of dementia associated with cardiovascular risk factors: findings a population-based cohort study </a:t>
            </a:r>
            <a:r>
              <a:rPr lang="en-US" sz="2000" i="1" dirty="0">
                <a:latin typeface="Calibri" panose="020F0502020204030204" pitchFamily="34" charset="0"/>
                <a:cs typeface="Calibri" panose="020F0502020204030204" pitchFamily="34" charset="0"/>
              </a:rPr>
              <a:t>(</a:t>
            </a:r>
            <a:r>
              <a:rPr lang="en-US" sz="2000" i="1" dirty="0" err="1">
                <a:latin typeface="Calibri" panose="020F0502020204030204" pitchFamily="34" charset="0"/>
                <a:cs typeface="Calibri" panose="020F0502020204030204" pitchFamily="34" charset="0"/>
              </a:rPr>
              <a:t>Natan</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Feter</a:t>
            </a:r>
            <a:r>
              <a:rPr lang="en-US" sz="2000" i="1" dirty="0">
                <a:latin typeface="Calibri" panose="020F0502020204030204" pitchFamily="34" charset="0"/>
                <a:cs typeface="Calibri" panose="020F0502020204030204" pitchFamily="34" charset="0"/>
              </a:rPr>
              <a:t>, </a:t>
            </a:r>
            <a:r>
              <a:rPr lang="en-US" sz="2000" i="1" dirty="0" err="1">
                <a:latin typeface="Calibri" panose="020F0502020204030204" pitchFamily="34" charset="0"/>
                <a:cs typeface="Calibri" panose="020F0502020204030204" pitchFamily="34" charset="0"/>
              </a:rPr>
              <a:t>Universidade</a:t>
            </a:r>
            <a:r>
              <a:rPr lang="en-US" sz="2000" i="1" dirty="0">
                <a:latin typeface="Calibri" panose="020F0502020204030204" pitchFamily="34" charset="0"/>
                <a:cs typeface="Calibri" panose="020F0502020204030204" pitchFamily="34" charset="0"/>
              </a:rPr>
              <a:t> Federal de Pelotas)</a:t>
            </a:r>
          </a:p>
          <a:p>
            <a:br>
              <a:rPr lang="en-US" dirty="0"/>
            </a:br>
            <a:endParaRPr lang="en-US" sz="2000" dirty="0">
              <a:latin typeface="Calibri" panose="020F0502020204030204" pitchFamily="34" charset="0"/>
              <a:cs typeface="Calibri" panose="020F0502020204030204" pitchFamily="34" charset="0"/>
            </a:endParaRPr>
          </a:p>
        </p:txBody>
      </p:sp>
      <p:pic>
        <p:nvPicPr>
          <p:cNvPr id="5" name="Picture 4" descr="Chart, box and whisker chart&#10;&#10;Description automatically generated">
            <a:extLst>
              <a:ext uri="{FF2B5EF4-FFF2-40B4-BE49-F238E27FC236}">
                <a16:creationId xmlns:a16="http://schemas.microsoft.com/office/drawing/2014/main" id="{3AA9DEBD-559F-6568-6A32-62F66F8162EB}"/>
              </a:ext>
            </a:extLst>
          </p:cNvPr>
          <p:cNvPicPr>
            <a:picLocks noChangeAspect="1"/>
          </p:cNvPicPr>
          <p:nvPr/>
        </p:nvPicPr>
        <p:blipFill>
          <a:blip r:embed="rId3"/>
          <a:stretch>
            <a:fillRect/>
          </a:stretch>
        </p:blipFill>
        <p:spPr>
          <a:xfrm>
            <a:off x="4218446" y="4238368"/>
            <a:ext cx="3752060" cy="2483708"/>
          </a:xfrm>
          <a:prstGeom prst="rect">
            <a:avLst/>
          </a:prstGeom>
        </p:spPr>
      </p:pic>
    </p:spTree>
    <p:extLst>
      <p:ext uri="{BB962C8B-B14F-4D97-AF65-F5344CB8AC3E}">
        <p14:creationId xmlns:p14="http://schemas.microsoft.com/office/powerpoint/2010/main" val="178715599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78A7DF-8B14-9062-FE97-77C43B45E795}"/>
              </a:ext>
            </a:extLst>
          </p:cNvPr>
          <p:cNvSpPr>
            <a:spLocks noGrp="1"/>
          </p:cNvSpPr>
          <p:nvPr>
            <p:ph type="title"/>
          </p:nvPr>
        </p:nvSpPr>
        <p:spPr/>
        <p:txBody>
          <a:bodyPr/>
          <a:lstStyle/>
          <a:p>
            <a:endParaRPr lang="en-US"/>
          </a:p>
        </p:txBody>
      </p:sp>
      <p:pic>
        <p:nvPicPr>
          <p:cNvPr id="6" name="Picture 5" descr="A picture containing tray, plastic, several&#10;&#10;Description automatically generated">
            <a:extLst>
              <a:ext uri="{FF2B5EF4-FFF2-40B4-BE49-F238E27FC236}">
                <a16:creationId xmlns:a16="http://schemas.microsoft.com/office/drawing/2014/main" id="{74CD93D2-5725-0B3A-260E-1599CAFEA3BD}"/>
              </a:ext>
            </a:extLst>
          </p:cNvPr>
          <p:cNvPicPr>
            <a:picLocks noChangeAspect="1"/>
          </p:cNvPicPr>
          <p:nvPr/>
        </p:nvPicPr>
        <p:blipFill>
          <a:blip r:embed="rId2"/>
          <a:stretch>
            <a:fillRect/>
          </a:stretch>
        </p:blipFill>
        <p:spPr>
          <a:xfrm>
            <a:off x="8038312" y="4303025"/>
            <a:ext cx="1889170" cy="2518893"/>
          </a:xfrm>
          <a:prstGeom prst="rect">
            <a:avLst/>
          </a:prstGeom>
        </p:spPr>
      </p:pic>
      <p:pic>
        <p:nvPicPr>
          <p:cNvPr id="8" name="Picture 7" descr="A picture containing container, food, tray, plastic&#10;&#10;Description automatically generated">
            <a:extLst>
              <a:ext uri="{FF2B5EF4-FFF2-40B4-BE49-F238E27FC236}">
                <a16:creationId xmlns:a16="http://schemas.microsoft.com/office/drawing/2014/main" id="{14465AA2-75ED-0D75-8A15-54FC89795607}"/>
              </a:ext>
            </a:extLst>
          </p:cNvPr>
          <p:cNvPicPr>
            <a:picLocks noChangeAspect="1"/>
          </p:cNvPicPr>
          <p:nvPr/>
        </p:nvPicPr>
        <p:blipFill>
          <a:blip r:embed="rId3"/>
          <a:stretch>
            <a:fillRect/>
          </a:stretch>
        </p:blipFill>
        <p:spPr>
          <a:xfrm>
            <a:off x="9927482" y="3838644"/>
            <a:ext cx="2264517" cy="3019355"/>
          </a:xfrm>
          <a:prstGeom prst="rect">
            <a:avLst/>
          </a:prstGeom>
        </p:spPr>
      </p:pic>
      <p:pic>
        <p:nvPicPr>
          <p:cNvPr id="12" name="Picture 11" descr="A person holding a sandwich&#10;&#10;Description automatically generated with medium confidence">
            <a:extLst>
              <a:ext uri="{FF2B5EF4-FFF2-40B4-BE49-F238E27FC236}">
                <a16:creationId xmlns:a16="http://schemas.microsoft.com/office/drawing/2014/main" id="{F67946F7-7140-8D0B-D5E9-7C80E6311D1D}"/>
              </a:ext>
            </a:extLst>
          </p:cNvPr>
          <p:cNvPicPr>
            <a:picLocks noChangeAspect="1"/>
          </p:cNvPicPr>
          <p:nvPr/>
        </p:nvPicPr>
        <p:blipFill>
          <a:blip r:embed="rId4"/>
          <a:stretch>
            <a:fillRect/>
          </a:stretch>
        </p:blipFill>
        <p:spPr>
          <a:xfrm rot="5400000">
            <a:off x="5834280" y="4611833"/>
            <a:ext cx="2518894" cy="1889170"/>
          </a:xfrm>
          <a:prstGeom prst="rect">
            <a:avLst/>
          </a:prstGeom>
        </p:spPr>
      </p:pic>
      <p:pic>
        <p:nvPicPr>
          <p:cNvPr id="14" name="Picture 13" descr="Text&#10;&#10;Description automatically generated with low confidence">
            <a:extLst>
              <a:ext uri="{FF2B5EF4-FFF2-40B4-BE49-F238E27FC236}">
                <a16:creationId xmlns:a16="http://schemas.microsoft.com/office/drawing/2014/main" id="{215B598F-A896-22D8-8B80-30C1107F0C85}"/>
              </a:ext>
            </a:extLst>
          </p:cNvPr>
          <p:cNvPicPr>
            <a:picLocks noChangeAspect="1"/>
          </p:cNvPicPr>
          <p:nvPr/>
        </p:nvPicPr>
        <p:blipFill>
          <a:blip r:embed="rId5"/>
          <a:stretch>
            <a:fillRect/>
          </a:stretch>
        </p:blipFill>
        <p:spPr>
          <a:xfrm rot="5400000">
            <a:off x="-580292" y="2082786"/>
            <a:ext cx="4642337" cy="3481753"/>
          </a:xfrm>
          <a:prstGeom prst="rect">
            <a:avLst/>
          </a:prstGeom>
        </p:spPr>
      </p:pic>
      <p:pic>
        <p:nvPicPr>
          <p:cNvPr id="16" name="Picture 15" descr="A picture containing text, indoor, person, crowd&#10;&#10;Description automatically generated">
            <a:extLst>
              <a:ext uri="{FF2B5EF4-FFF2-40B4-BE49-F238E27FC236}">
                <a16:creationId xmlns:a16="http://schemas.microsoft.com/office/drawing/2014/main" id="{9320B8EA-B03C-F9D8-54E7-4F760B1E6880}"/>
              </a:ext>
            </a:extLst>
          </p:cNvPr>
          <p:cNvPicPr>
            <a:picLocks noChangeAspect="1"/>
          </p:cNvPicPr>
          <p:nvPr/>
        </p:nvPicPr>
        <p:blipFill>
          <a:blip r:embed="rId6"/>
          <a:stretch>
            <a:fillRect/>
          </a:stretch>
        </p:blipFill>
        <p:spPr>
          <a:xfrm>
            <a:off x="3575538" y="43254"/>
            <a:ext cx="5509846" cy="4132385"/>
          </a:xfrm>
          <a:prstGeom prst="rect">
            <a:avLst/>
          </a:prstGeom>
        </p:spPr>
      </p:pic>
      <p:pic>
        <p:nvPicPr>
          <p:cNvPr id="17" name="Picture 16" descr="A picture containing outdoor, sky&#10;&#10;Description automatically generated">
            <a:extLst>
              <a:ext uri="{FF2B5EF4-FFF2-40B4-BE49-F238E27FC236}">
                <a16:creationId xmlns:a16="http://schemas.microsoft.com/office/drawing/2014/main" id="{C75767BC-1B3F-D918-C0EB-E58240BF8229}"/>
              </a:ext>
            </a:extLst>
          </p:cNvPr>
          <p:cNvPicPr>
            <a:picLocks noChangeAspect="1"/>
          </p:cNvPicPr>
          <p:nvPr/>
        </p:nvPicPr>
        <p:blipFill>
          <a:blip r:embed="rId7"/>
          <a:stretch>
            <a:fillRect/>
          </a:stretch>
        </p:blipFill>
        <p:spPr>
          <a:xfrm>
            <a:off x="9179170" y="43254"/>
            <a:ext cx="2835306" cy="3780409"/>
          </a:xfrm>
          <a:prstGeom prst="rect">
            <a:avLst/>
          </a:prstGeom>
        </p:spPr>
      </p:pic>
    </p:spTree>
    <p:extLst>
      <p:ext uri="{BB962C8B-B14F-4D97-AF65-F5344CB8AC3E}">
        <p14:creationId xmlns:p14="http://schemas.microsoft.com/office/powerpoint/2010/main" val="7776794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01180D5-A8F5-7EE8-80F8-5EEE6E480750}"/>
              </a:ext>
            </a:extLst>
          </p:cNvPr>
          <p:cNvSpPr>
            <a:spLocks noGrp="1"/>
          </p:cNvSpPr>
          <p:nvPr>
            <p:ph type="title"/>
          </p:nvPr>
        </p:nvSpPr>
        <p:spPr>
          <a:xfrm>
            <a:off x="222422" y="230479"/>
            <a:ext cx="10268712" cy="954395"/>
          </a:xfrm>
        </p:spPr>
        <p:txBody>
          <a:bodyPr/>
          <a:lstStyle/>
          <a:p>
            <a:r>
              <a:rPr lang="en-US" dirty="0"/>
              <a:t>Highlight session</a:t>
            </a:r>
          </a:p>
        </p:txBody>
      </p:sp>
      <p:sp>
        <p:nvSpPr>
          <p:cNvPr id="6" name="TextBox 5">
            <a:extLst>
              <a:ext uri="{FF2B5EF4-FFF2-40B4-BE49-F238E27FC236}">
                <a16:creationId xmlns:a16="http://schemas.microsoft.com/office/drawing/2014/main" id="{6B83AE5B-3C4E-7FE6-F1A5-17F9E17FFB29}"/>
              </a:ext>
            </a:extLst>
          </p:cNvPr>
          <p:cNvSpPr txBox="1"/>
          <p:nvPr/>
        </p:nvSpPr>
        <p:spPr>
          <a:xfrm>
            <a:off x="222422" y="1173994"/>
            <a:ext cx="11825416" cy="5632311"/>
          </a:xfrm>
          <a:prstGeom prst="rect">
            <a:avLst/>
          </a:prstGeom>
          <a:noFill/>
        </p:spPr>
        <p:txBody>
          <a:bodyPr wrap="square" rtlCol="0">
            <a:spAutoFit/>
          </a:bodyPr>
          <a:lstStyle/>
          <a:p>
            <a:r>
              <a:rPr lang="en-US" b="1" dirty="0">
                <a:latin typeface="Calibri" panose="020F0502020204030204" pitchFamily="34" charset="0"/>
                <a:cs typeface="Calibri" panose="020F0502020204030204" pitchFamily="34" charset="0"/>
              </a:rPr>
              <a:t>Biomarkers (non-imaging)</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Best combination of CSF biomarkers for predicting cognitive decline and clinical progression: A multi-cohort study </a:t>
            </a:r>
            <a:r>
              <a:rPr lang="en-US" i="1" dirty="0">
                <a:latin typeface="Calibri" panose="020F0502020204030204" pitchFamily="34" charset="0"/>
                <a:cs typeface="Calibri" panose="020F0502020204030204" pitchFamily="34" charset="0"/>
              </a:rPr>
              <a:t>(Gemma </a:t>
            </a:r>
            <a:r>
              <a:rPr lang="en-US" i="1" dirty="0" err="1">
                <a:latin typeface="Calibri" panose="020F0502020204030204" pitchFamily="34" charset="0"/>
                <a:cs typeface="Calibri" panose="020F0502020204030204" pitchFamily="34" charset="0"/>
              </a:rPr>
              <a:t>Salvado</a:t>
            </a:r>
            <a:r>
              <a:rPr lang="en-US" i="1" dirty="0">
                <a:latin typeface="Calibri" panose="020F0502020204030204" pitchFamily="34" charset="0"/>
                <a:cs typeface="Calibri" panose="020F0502020204030204" pitchFamily="34" charset="0"/>
              </a:rPr>
              <a:t>, Clinical Memory Research Unit, Lund University)</a:t>
            </a:r>
          </a:p>
          <a:p>
            <a:r>
              <a:rPr lang="en-US" b="1" dirty="0">
                <a:latin typeface="Calibri" panose="020F0502020204030204" pitchFamily="34" charset="0"/>
                <a:cs typeface="Calibri" panose="020F0502020204030204" pitchFamily="34" charset="0"/>
              </a:rPr>
              <a:t>Biomarkers (genetics and neuroimaging)</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APOE2 is associated with amyloid independent effects on tau PET signal in preclinical AD</a:t>
            </a:r>
            <a:r>
              <a:rPr lang="en-US" i="1" dirty="0">
                <a:latin typeface="Calibri" panose="020F0502020204030204" pitchFamily="34" charset="0"/>
                <a:cs typeface="Calibri" panose="020F0502020204030204" pitchFamily="34" charset="0"/>
              </a:rPr>
              <a:t> (Elizabeth C. </a:t>
            </a:r>
            <a:r>
              <a:rPr lang="en-US" i="1" dirty="0" err="1">
                <a:latin typeface="Calibri" panose="020F0502020204030204" pitchFamily="34" charset="0"/>
                <a:cs typeface="Calibri" panose="020F0502020204030204" pitchFamily="34" charset="0"/>
              </a:rPr>
              <a:t>Mormino</a:t>
            </a:r>
            <a:r>
              <a:rPr lang="en-US" i="1" dirty="0">
                <a:latin typeface="Calibri" panose="020F0502020204030204" pitchFamily="34" charset="0"/>
                <a:cs typeface="Calibri" panose="020F0502020204030204" pitchFamily="34" charset="0"/>
              </a:rPr>
              <a:t>, Stanford University School of Medicine)</a:t>
            </a:r>
          </a:p>
          <a:p>
            <a:r>
              <a:rPr lang="en-US" dirty="0"/>
              <a:t>Biomarkers of early pre-cortical changes in AD</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Plasma ptau231 predicts locus coeruleus integrity earlier in life than other Alzheimer’s disease plasma markers: a 7T MRI study across the adult lifespan </a:t>
            </a:r>
            <a:r>
              <a:rPr lang="en-US" i="1" dirty="0">
                <a:latin typeface="Calibri" panose="020F0502020204030204" pitchFamily="34" charset="0"/>
                <a:cs typeface="Calibri" panose="020F0502020204030204" pitchFamily="34" charset="0"/>
              </a:rPr>
              <a:t>(Heidi I.L. Jacobs Massachusetts General Hospital, Harvard Medical School)</a:t>
            </a:r>
          </a:p>
          <a:p>
            <a:r>
              <a:rPr lang="en-US" dirty="0"/>
              <a:t>Lightning Presentation Round</a:t>
            </a:r>
            <a:endParaRPr lang="en-US" i="1" dirty="0">
              <a:latin typeface="Calibri" panose="020F0502020204030204" pitchFamily="34" charset="0"/>
              <a:cs typeface="Calibri" panose="020F0502020204030204" pitchFamily="34" charset="0"/>
            </a:endParaRP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Associations of Amyloid, White Matter Hyperintensities, and Hippocampal Volume with Cognitive Trajectories in the Oldest-Old: The 90+ Study </a:t>
            </a:r>
            <a:r>
              <a:rPr lang="en-US" i="1" dirty="0">
                <a:latin typeface="Calibri" panose="020F0502020204030204" pitchFamily="34" charset="0"/>
                <a:cs typeface="Calibri" panose="020F0502020204030204" pitchFamily="34" charset="0"/>
              </a:rPr>
              <a:t>(</a:t>
            </a:r>
            <a:r>
              <a:rPr lang="en-US" i="1" dirty="0" err="1">
                <a:latin typeface="Calibri" panose="020F0502020204030204" pitchFamily="34" charset="0"/>
                <a:cs typeface="Calibri" panose="020F0502020204030204" pitchFamily="34" charset="0"/>
              </a:rPr>
              <a:t>Jingxuan</a:t>
            </a:r>
            <a:r>
              <a:rPr lang="en-US" i="1" dirty="0">
                <a:latin typeface="Calibri" panose="020F0502020204030204" pitchFamily="34" charset="0"/>
                <a:cs typeface="Calibri" panose="020F0502020204030204" pitchFamily="34" charset="0"/>
              </a:rPr>
              <a:t> Wang, University of California, San Francisco)</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Association between plasma Alzheimer’s disease markers and MRI markers of cerebral small vessel disease and neurodegeneration: the SMART-MR Study </a:t>
            </a:r>
            <a:r>
              <a:rPr lang="en-US" i="1" dirty="0">
                <a:latin typeface="Calibri" panose="020F0502020204030204" pitchFamily="34" charset="0"/>
                <a:cs typeface="Calibri" panose="020F0502020204030204" pitchFamily="34" charset="0"/>
              </a:rPr>
              <a:t>(Emma L. Twait Julius Center for Health Sciences and Primary Care, University Medical Center Utrecht and Utrecht University)</a:t>
            </a:r>
          </a:p>
          <a:p>
            <a:r>
              <a:rPr lang="en-US" b="1" dirty="0">
                <a:latin typeface="Calibri" panose="020F0502020204030204" pitchFamily="34" charset="0"/>
                <a:cs typeface="Calibri" panose="020F0502020204030204" pitchFamily="34" charset="0"/>
              </a:rPr>
              <a:t>Poster</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Synthesizing Images of Tau pathology from cross-modal neuroimaging using deep learning </a:t>
            </a:r>
            <a:r>
              <a:rPr lang="en-US" i="1" dirty="0">
                <a:latin typeface="Calibri" panose="020F0502020204030204" pitchFamily="34" charset="0"/>
                <a:cs typeface="Calibri" panose="020F0502020204030204" pitchFamily="34" charset="0"/>
              </a:rPr>
              <a:t>(</a:t>
            </a:r>
            <a:r>
              <a:rPr lang="en-US" i="1" dirty="0" err="1">
                <a:latin typeface="Calibri" panose="020F0502020204030204" pitchFamily="34" charset="0"/>
                <a:cs typeface="Calibri" panose="020F0502020204030204" pitchFamily="34" charset="0"/>
              </a:rPr>
              <a:t>Jeyeon</a:t>
            </a:r>
            <a:r>
              <a:rPr lang="en-US" i="1" dirty="0">
                <a:latin typeface="Calibri" panose="020F0502020204030204" pitchFamily="34" charset="0"/>
                <a:cs typeface="Calibri" panose="020F0502020204030204" pitchFamily="34" charset="0"/>
              </a:rPr>
              <a:t> Lee, Mayo Clinic)</a:t>
            </a:r>
          </a:p>
          <a:p>
            <a:pPr marL="285750" indent="-285750">
              <a:buFont typeface="Arial" panose="020B0604020202020204" pitchFamily="34" charset="0"/>
              <a:buChar char="•"/>
            </a:pPr>
            <a:r>
              <a:rPr lang="en-US" dirty="0">
                <a:latin typeface="Calibri" panose="020F0502020204030204" pitchFamily="34" charset="0"/>
                <a:cs typeface="Calibri" panose="020F0502020204030204" pitchFamily="34" charset="0"/>
              </a:rPr>
              <a:t>Pathological tau in cognitively normal older adults predict prospective neurodegeneration and cognitive decline </a:t>
            </a:r>
            <a:r>
              <a:rPr lang="en-US" i="1" dirty="0">
                <a:latin typeface="Calibri" panose="020F0502020204030204" pitchFamily="34" charset="0"/>
                <a:cs typeface="Calibri" panose="020F0502020204030204" pitchFamily="34" charset="0"/>
              </a:rPr>
              <a:t>(Xi Chen, University of California, Berkeley)</a:t>
            </a:r>
          </a:p>
          <a:p>
            <a:r>
              <a:rPr lang="en-US" dirty="0"/>
              <a:t>Prevention (non-pharmacological): Exercise and Cognition: More evidence from across the lifespan</a:t>
            </a:r>
            <a:endParaRPr lang="en-US"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962330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AutoShape 2" descr="Image from iOS">
            <a:extLst>
              <a:ext uri="{FF2B5EF4-FFF2-40B4-BE49-F238E27FC236}">
                <a16:creationId xmlns:a16="http://schemas.microsoft.com/office/drawing/2014/main" id="{28B1CEE0-475C-2339-D0F0-AD7EAC226EAB}"/>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Image from iOS">
            <a:extLst>
              <a:ext uri="{FF2B5EF4-FFF2-40B4-BE49-F238E27FC236}">
                <a16:creationId xmlns:a16="http://schemas.microsoft.com/office/drawing/2014/main" id="{6A5B60D0-42FF-4519-C7AC-16DAF18BD0D2}"/>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descr="A picture containing text&#10;&#10;Description automatically generated">
            <a:extLst>
              <a:ext uri="{FF2B5EF4-FFF2-40B4-BE49-F238E27FC236}">
                <a16:creationId xmlns:a16="http://schemas.microsoft.com/office/drawing/2014/main" id="{5D108F4F-61CA-C1D3-88DB-C386EC78C77B}"/>
              </a:ext>
            </a:extLst>
          </p:cNvPr>
          <p:cNvPicPr>
            <a:picLocks noChangeAspect="1"/>
          </p:cNvPicPr>
          <p:nvPr/>
        </p:nvPicPr>
        <p:blipFill rotWithShape="1">
          <a:blip r:embed="rId3"/>
          <a:srcRect l="27262" t="27908" r="32491" b="43333"/>
          <a:stretch/>
        </p:blipFill>
        <p:spPr>
          <a:xfrm>
            <a:off x="609598" y="3965311"/>
            <a:ext cx="5143508" cy="2756392"/>
          </a:xfrm>
          <a:prstGeom prst="rect">
            <a:avLst/>
          </a:prstGeom>
        </p:spPr>
      </p:pic>
      <p:pic>
        <p:nvPicPr>
          <p:cNvPr id="7" name="Picture 6" descr="A picture containing text&#10;&#10;Description automatically generated">
            <a:extLst>
              <a:ext uri="{FF2B5EF4-FFF2-40B4-BE49-F238E27FC236}">
                <a16:creationId xmlns:a16="http://schemas.microsoft.com/office/drawing/2014/main" id="{E807EEF0-446D-2758-AE6A-DAFDA6DD8084}"/>
              </a:ext>
            </a:extLst>
          </p:cNvPr>
          <p:cNvPicPr>
            <a:picLocks noChangeAspect="1"/>
          </p:cNvPicPr>
          <p:nvPr/>
        </p:nvPicPr>
        <p:blipFill rotWithShape="1">
          <a:blip r:embed="rId3"/>
          <a:srcRect l="1428" t="47837" r="73185" b="41040"/>
          <a:stretch/>
        </p:blipFill>
        <p:spPr>
          <a:xfrm>
            <a:off x="304800" y="1839098"/>
            <a:ext cx="6096000" cy="2003090"/>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16D7588B-C173-3D32-9A1F-4A95B02B39B6}"/>
              </a:ext>
            </a:extLst>
          </p:cNvPr>
          <p:cNvPicPr>
            <a:picLocks noChangeAspect="1"/>
          </p:cNvPicPr>
          <p:nvPr/>
        </p:nvPicPr>
        <p:blipFill rotWithShape="1">
          <a:blip r:embed="rId3"/>
          <a:srcRect l="1221" t="14239" b="71078"/>
          <a:stretch/>
        </p:blipFill>
        <p:spPr>
          <a:xfrm>
            <a:off x="487055" y="286008"/>
            <a:ext cx="11827490" cy="1318569"/>
          </a:xfrm>
          <a:prstGeom prst="rect">
            <a:avLst/>
          </a:prstGeom>
        </p:spPr>
      </p:pic>
      <p:pic>
        <p:nvPicPr>
          <p:cNvPr id="10" name="Picture 9" descr="A picture containing text&#10;&#10;Description automatically generated">
            <a:extLst>
              <a:ext uri="{FF2B5EF4-FFF2-40B4-BE49-F238E27FC236}">
                <a16:creationId xmlns:a16="http://schemas.microsoft.com/office/drawing/2014/main" id="{B9567ED4-2AFA-F2DB-9CD9-2255FC6908B5}"/>
              </a:ext>
            </a:extLst>
          </p:cNvPr>
          <p:cNvPicPr>
            <a:picLocks noChangeAspect="1"/>
          </p:cNvPicPr>
          <p:nvPr/>
        </p:nvPicPr>
        <p:blipFill rotWithShape="1">
          <a:blip r:embed="rId3"/>
          <a:srcRect l="67252" t="26817" b="28288"/>
          <a:stretch/>
        </p:blipFill>
        <p:spPr>
          <a:xfrm>
            <a:off x="6734434" y="1737033"/>
            <a:ext cx="4847968" cy="4984670"/>
          </a:xfrm>
          <a:prstGeom prst="rect">
            <a:avLst/>
          </a:prstGeom>
        </p:spPr>
      </p:pic>
    </p:spTree>
    <p:extLst>
      <p:ext uri="{BB962C8B-B14F-4D97-AF65-F5344CB8AC3E}">
        <p14:creationId xmlns:p14="http://schemas.microsoft.com/office/powerpoint/2010/main" val="34184639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D4CC7-ED04-BEA2-347D-EF8EEA69EB53}"/>
              </a:ext>
            </a:extLst>
          </p:cNvPr>
          <p:cNvSpPr>
            <a:spLocks noGrp="1"/>
          </p:cNvSpPr>
          <p:nvPr>
            <p:ph type="title"/>
          </p:nvPr>
        </p:nvSpPr>
        <p:spPr/>
        <p:txBody>
          <a:bodyPr/>
          <a:lstStyle/>
          <a:p>
            <a:endParaRPr lang="en-US"/>
          </a:p>
        </p:txBody>
      </p:sp>
      <p:pic>
        <p:nvPicPr>
          <p:cNvPr id="4" name="Picture 3" descr="A picture containing text, indoor, ceiling, electronics&#10;&#10;Description automatically generated">
            <a:extLst>
              <a:ext uri="{FF2B5EF4-FFF2-40B4-BE49-F238E27FC236}">
                <a16:creationId xmlns:a16="http://schemas.microsoft.com/office/drawing/2014/main" id="{6196580D-6EA1-8265-0E4D-AE01604614C1}"/>
              </a:ext>
            </a:extLst>
          </p:cNvPr>
          <p:cNvPicPr>
            <a:picLocks noChangeAspect="1"/>
          </p:cNvPicPr>
          <p:nvPr/>
        </p:nvPicPr>
        <p:blipFill rotWithShape="1">
          <a:blip r:embed="rId3"/>
          <a:srcRect l="53063" t="36036" r="18289" b="35135"/>
          <a:stretch/>
        </p:blipFill>
        <p:spPr>
          <a:xfrm>
            <a:off x="432486" y="1864024"/>
            <a:ext cx="6195913" cy="4676162"/>
          </a:xfrm>
          <a:prstGeom prst="rect">
            <a:avLst/>
          </a:prstGeom>
        </p:spPr>
      </p:pic>
      <p:pic>
        <p:nvPicPr>
          <p:cNvPr id="5" name="Picture 4" descr="A picture containing text, indoor, ceiling, electronics&#10;&#10;Description automatically generated">
            <a:extLst>
              <a:ext uri="{FF2B5EF4-FFF2-40B4-BE49-F238E27FC236}">
                <a16:creationId xmlns:a16="http://schemas.microsoft.com/office/drawing/2014/main" id="{CE5D5138-1F1A-59C5-3982-412B3D1B20D0}"/>
              </a:ext>
            </a:extLst>
          </p:cNvPr>
          <p:cNvPicPr>
            <a:picLocks noChangeAspect="1"/>
          </p:cNvPicPr>
          <p:nvPr/>
        </p:nvPicPr>
        <p:blipFill rotWithShape="1">
          <a:blip r:embed="rId3"/>
          <a:srcRect l="13423" t="25165" r="17253" b="62582"/>
          <a:stretch/>
        </p:blipFill>
        <p:spPr>
          <a:xfrm>
            <a:off x="247134" y="148282"/>
            <a:ext cx="11664779" cy="1546210"/>
          </a:xfrm>
          <a:prstGeom prst="rect">
            <a:avLst/>
          </a:prstGeom>
        </p:spPr>
      </p:pic>
      <p:pic>
        <p:nvPicPr>
          <p:cNvPr id="9" name="Picture 8" descr="A picture containing text, indoor, ceiling, electronics&#10;&#10;Description automatically generated">
            <a:extLst>
              <a:ext uri="{FF2B5EF4-FFF2-40B4-BE49-F238E27FC236}">
                <a16:creationId xmlns:a16="http://schemas.microsoft.com/office/drawing/2014/main" id="{061E392D-FBBC-B825-28C9-7310FEE7BD92}"/>
              </a:ext>
            </a:extLst>
          </p:cNvPr>
          <p:cNvPicPr>
            <a:picLocks noChangeAspect="1"/>
          </p:cNvPicPr>
          <p:nvPr/>
        </p:nvPicPr>
        <p:blipFill rotWithShape="1">
          <a:blip r:embed="rId3"/>
          <a:srcRect l="30631" t="62162" r="45991" b="24144"/>
          <a:stretch/>
        </p:blipFill>
        <p:spPr>
          <a:xfrm>
            <a:off x="6893393" y="3150971"/>
            <a:ext cx="4866121" cy="2137720"/>
          </a:xfrm>
          <a:prstGeom prst="rect">
            <a:avLst/>
          </a:prstGeom>
        </p:spPr>
      </p:pic>
    </p:spTree>
    <p:extLst>
      <p:ext uri="{BB962C8B-B14F-4D97-AF65-F5344CB8AC3E}">
        <p14:creationId xmlns:p14="http://schemas.microsoft.com/office/powerpoint/2010/main" val="39742823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BC10C4-1DFA-8E84-6244-9AD6189C12D8}"/>
              </a:ext>
            </a:extLst>
          </p:cNvPr>
          <p:cNvSpPr>
            <a:spLocks noGrp="1"/>
          </p:cNvSpPr>
          <p:nvPr>
            <p:ph type="title"/>
          </p:nvPr>
        </p:nvSpPr>
        <p:spPr>
          <a:xfrm>
            <a:off x="214033" y="194246"/>
            <a:ext cx="11977967" cy="1279758"/>
          </a:xfrm>
        </p:spPr>
        <p:txBody>
          <a:bodyPr/>
          <a:lstStyle/>
          <a:p>
            <a:r>
              <a:rPr lang="en-US" sz="3200" dirty="0">
                <a:latin typeface="Calibri" panose="020F0502020204030204" pitchFamily="34" charset="0"/>
                <a:cs typeface="Calibri" panose="020F0502020204030204" pitchFamily="34" charset="0"/>
              </a:rPr>
              <a:t>Best combination of CSF biomarkers for predicting cognitive decline and clinical progression: A multi-cohort study</a:t>
            </a:r>
            <a:endParaRPr lang="en-US" sz="3200" dirty="0"/>
          </a:p>
        </p:txBody>
      </p:sp>
      <p:pic>
        <p:nvPicPr>
          <p:cNvPr id="4" name="Picture 3" descr="Diagram&#10;&#10;Description automatically generated">
            <a:extLst>
              <a:ext uri="{FF2B5EF4-FFF2-40B4-BE49-F238E27FC236}">
                <a16:creationId xmlns:a16="http://schemas.microsoft.com/office/drawing/2014/main" id="{39BC9AE0-F19E-0ACF-3DBF-D69A58CFACF4}"/>
              </a:ext>
            </a:extLst>
          </p:cNvPr>
          <p:cNvPicPr>
            <a:picLocks noChangeAspect="1"/>
          </p:cNvPicPr>
          <p:nvPr/>
        </p:nvPicPr>
        <p:blipFill rotWithShape="1">
          <a:blip r:embed="rId3"/>
          <a:srcRect b="19329"/>
          <a:stretch/>
        </p:blipFill>
        <p:spPr>
          <a:xfrm>
            <a:off x="472755" y="1448250"/>
            <a:ext cx="5149128" cy="5215504"/>
          </a:xfrm>
          <a:prstGeom prst="rect">
            <a:avLst/>
          </a:prstGeom>
        </p:spPr>
      </p:pic>
      <p:pic>
        <p:nvPicPr>
          <p:cNvPr id="6" name="Picture 5" descr="A picture containing text, receipt&#10;&#10;Description automatically generated">
            <a:extLst>
              <a:ext uri="{FF2B5EF4-FFF2-40B4-BE49-F238E27FC236}">
                <a16:creationId xmlns:a16="http://schemas.microsoft.com/office/drawing/2014/main" id="{E066582A-202C-07B5-D4E7-7940710B9585}"/>
              </a:ext>
            </a:extLst>
          </p:cNvPr>
          <p:cNvPicPr>
            <a:picLocks noChangeAspect="1"/>
          </p:cNvPicPr>
          <p:nvPr/>
        </p:nvPicPr>
        <p:blipFill>
          <a:blip r:embed="rId4"/>
          <a:stretch>
            <a:fillRect/>
          </a:stretch>
        </p:blipFill>
        <p:spPr>
          <a:xfrm>
            <a:off x="5686450" y="1474004"/>
            <a:ext cx="6032795" cy="5189750"/>
          </a:xfrm>
          <a:prstGeom prst="rect">
            <a:avLst/>
          </a:prstGeom>
        </p:spPr>
      </p:pic>
    </p:spTree>
    <p:extLst>
      <p:ext uri="{BB962C8B-B14F-4D97-AF65-F5344CB8AC3E}">
        <p14:creationId xmlns:p14="http://schemas.microsoft.com/office/powerpoint/2010/main" val="2073204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8F408A-F2D6-0527-92E8-0B8D27F3E050}"/>
              </a:ext>
            </a:extLst>
          </p:cNvPr>
          <p:cNvSpPr>
            <a:spLocks noGrp="1"/>
          </p:cNvSpPr>
          <p:nvPr>
            <p:ph type="title"/>
          </p:nvPr>
        </p:nvSpPr>
        <p:spPr>
          <a:xfrm>
            <a:off x="961644" y="109466"/>
            <a:ext cx="10268712" cy="1473916"/>
          </a:xfrm>
        </p:spPr>
        <p:txBody>
          <a:bodyPr/>
          <a:lstStyle/>
          <a:p>
            <a:r>
              <a:rPr lang="en-US" sz="3600" dirty="0"/>
              <a:t>APOE2 is associated with amyloid independent effects on tau PET signal in preclinical AD</a:t>
            </a:r>
          </a:p>
        </p:txBody>
      </p:sp>
      <p:pic>
        <p:nvPicPr>
          <p:cNvPr id="6" name="Picture 5" descr="Diagram&#10;&#10;Description automatically generated">
            <a:extLst>
              <a:ext uri="{FF2B5EF4-FFF2-40B4-BE49-F238E27FC236}">
                <a16:creationId xmlns:a16="http://schemas.microsoft.com/office/drawing/2014/main" id="{05503CFD-C697-58F2-EBD6-7622C3F62D88}"/>
              </a:ext>
            </a:extLst>
          </p:cNvPr>
          <p:cNvPicPr>
            <a:picLocks noChangeAspect="1"/>
          </p:cNvPicPr>
          <p:nvPr/>
        </p:nvPicPr>
        <p:blipFill>
          <a:blip r:embed="rId3"/>
          <a:stretch>
            <a:fillRect/>
          </a:stretch>
        </p:blipFill>
        <p:spPr>
          <a:xfrm>
            <a:off x="7118459" y="1580293"/>
            <a:ext cx="5070493" cy="4695224"/>
          </a:xfrm>
          <a:prstGeom prst="rect">
            <a:avLst/>
          </a:prstGeom>
        </p:spPr>
      </p:pic>
      <p:pic>
        <p:nvPicPr>
          <p:cNvPr id="8" name="Picture 7" descr="Chart, scatter chart&#10;&#10;Description automatically generated">
            <a:extLst>
              <a:ext uri="{FF2B5EF4-FFF2-40B4-BE49-F238E27FC236}">
                <a16:creationId xmlns:a16="http://schemas.microsoft.com/office/drawing/2014/main" id="{5A0B8F84-EF72-21B7-D567-BBB18F2D03C5}"/>
              </a:ext>
            </a:extLst>
          </p:cNvPr>
          <p:cNvPicPr>
            <a:picLocks noChangeAspect="1"/>
          </p:cNvPicPr>
          <p:nvPr/>
        </p:nvPicPr>
        <p:blipFill>
          <a:blip r:embed="rId4"/>
          <a:stretch>
            <a:fillRect/>
          </a:stretch>
        </p:blipFill>
        <p:spPr>
          <a:xfrm>
            <a:off x="0" y="1586471"/>
            <a:ext cx="7166919" cy="2594103"/>
          </a:xfrm>
          <a:prstGeom prst="rect">
            <a:avLst/>
          </a:prstGeom>
        </p:spPr>
      </p:pic>
      <p:pic>
        <p:nvPicPr>
          <p:cNvPr id="10" name="Picture 9" descr="Graphical user interface, application, table&#10;&#10;Description automatically generated with medium confidence">
            <a:extLst>
              <a:ext uri="{FF2B5EF4-FFF2-40B4-BE49-F238E27FC236}">
                <a16:creationId xmlns:a16="http://schemas.microsoft.com/office/drawing/2014/main" id="{5F6478B1-21B4-2D4E-8AEB-47DD123E0C98}"/>
              </a:ext>
            </a:extLst>
          </p:cNvPr>
          <p:cNvPicPr>
            <a:picLocks noChangeAspect="1"/>
          </p:cNvPicPr>
          <p:nvPr/>
        </p:nvPicPr>
        <p:blipFill>
          <a:blip r:embed="rId5"/>
          <a:stretch>
            <a:fillRect/>
          </a:stretch>
        </p:blipFill>
        <p:spPr>
          <a:xfrm>
            <a:off x="0" y="4228336"/>
            <a:ext cx="7166919" cy="2086386"/>
          </a:xfrm>
          <a:prstGeom prst="rect">
            <a:avLst/>
          </a:prstGeom>
        </p:spPr>
      </p:pic>
    </p:spTree>
    <p:extLst>
      <p:ext uri="{BB962C8B-B14F-4D97-AF65-F5344CB8AC3E}">
        <p14:creationId xmlns:p14="http://schemas.microsoft.com/office/powerpoint/2010/main" val="24257662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2E0DC-4994-AECD-6AD9-61C19DCCA6E2}"/>
              </a:ext>
            </a:extLst>
          </p:cNvPr>
          <p:cNvSpPr>
            <a:spLocks noGrp="1"/>
          </p:cNvSpPr>
          <p:nvPr>
            <p:ph type="title"/>
          </p:nvPr>
        </p:nvSpPr>
        <p:spPr>
          <a:xfrm>
            <a:off x="518984" y="317814"/>
            <a:ext cx="11269362" cy="1214424"/>
          </a:xfrm>
        </p:spPr>
        <p:txBody>
          <a:bodyPr/>
          <a:lstStyle/>
          <a:p>
            <a:r>
              <a:rPr lang="en-US" sz="2800" dirty="0"/>
              <a:t>Plasma ptau231 predicts locus coeruleus integrity earlier in life than other Alzheimer’s disease plasma markers: a 7T MRI study across the adult lifespan</a:t>
            </a:r>
          </a:p>
        </p:txBody>
      </p:sp>
      <p:pic>
        <p:nvPicPr>
          <p:cNvPr id="4" name="Picture 3" descr="Chart, scatter chart&#10;&#10;Description automatically generated">
            <a:extLst>
              <a:ext uri="{FF2B5EF4-FFF2-40B4-BE49-F238E27FC236}">
                <a16:creationId xmlns:a16="http://schemas.microsoft.com/office/drawing/2014/main" id="{6328D967-620F-B56A-7905-014A9178DE2A}"/>
              </a:ext>
            </a:extLst>
          </p:cNvPr>
          <p:cNvPicPr>
            <a:picLocks noChangeAspect="1"/>
          </p:cNvPicPr>
          <p:nvPr/>
        </p:nvPicPr>
        <p:blipFill>
          <a:blip r:embed="rId3"/>
          <a:stretch>
            <a:fillRect/>
          </a:stretch>
        </p:blipFill>
        <p:spPr>
          <a:xfrm>
            <a:off x="1613978" y="1618735"/>
            <a:ext cx="8161526" cy="5007948"/>
          </a:xfrm>
          <a:prstGeom prst="rect">
            <a:avLst/>
          </a:prstGeom>
        </p:spPr>
      </p:pic>
    </p:spTree>
    <p:extLst>
      <p:ext uri="{BB962C8B-B14F-4D97-AF65-F5344CB8AC3E}">
        <p14:creationId xmlns:p14="http://schemas.microsoft.com/office/powerpoint/2010/main" val="1804924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2E0DC-4994-AECD-6AD9-61C19DCCA6E2}"/>
              </a:ext>
            </a:extLst>
          </p:cNvPr>
          <p:cNvSpPr>
            <a:spLocks noGrp="1"/>
          </p:cNvSpPr>
          <p:nvPr>
            <p:ph type="title"/>
          </p:nvPr>
        </p:nvSpPr>
        <p:spPr>
          <a:xfrm>
            <a:off x="518984" y="317814"/>
            <a:ext cx="11269362" cy="1214424"/>
          </a:xfrm>
        </p:spPr>
        <p:txBody>
          <a:bodyPr/>
          <a:lstStyle/>
          <a:p>
            <a:r>
              <a:rPr lang="en-US" sz="2800" dirty="0"/>
              <a:t>Plasma ptau231 predicts locus coeruleus integrity earlier in life than other Alzheimer’s disease plasma markers: a 7T MRI study across the adult lifespan</a:t>
            </a:r>
          </a:p>
        </p:txBody>
      </p:sp>
      <p:pic>
        <p:nvPicPr>
          <p:cNvPr id="3" name="Picture 2" descr="Diagram, engineering drawing&#10;&#10;Description automatically generated">
            <a:extLst>
              <a:ext uri="{FF2B5EF4-FFF2-40B4-BE49-F238E27FC236}">
                <a16:creationId xmlns:a16="http://schemas.microsoft.com/office/drawing/2014/main" id="{F38B4441-98E0-EA29-3BDD-0C1B5680858E}"/>
              </a:ext>
            </a:extLst>
          </p:cNvPr>
          <p:cNvPicPr>
            <a:picLocks noChangeAspect="1"/>
          </p:cNvPicPr>
          <p:nvPr/>
        </p:nvPicPr>
        <p:blipFill>
          <a:blip r:embed="rId3"/>
          <a:stretch>
            <a:fillRect/>
          </a:stretch>
        </p:blipFill>
        <p:spPr>
          <a:xfrm>
            <a:off x="6740998" y="1717589"/>
            <a:ext cx="5260174" cy="4973456"/>
          </a:xfrm>
          <a:prstGeom prst="rect">
            <a:avLst/>
          </a:prstGeom>
        </p:spPr>
      </p:pic>
      <p:pic>
        <p:nvPicPr>
          <p:cNvPr id="5" name="Picture 4" descr="A picture containing text, knife, weapon&#10;&#10;Description automatically generated">
            <a:extLst>
              <a:ext uri="{FF2B5EF4-FFF2-40B4-BE49-F238E27FC236}">
                <a16:creationId xmlns:a16="http://schemas.microsoft.com/office/drawing/2014/main" id="{CB697D24-9ED3-1EBA-B1FC-80C8EDB1BBEE}"/>
              </a:ext>
            </a:extLst>
          </p:cNvPr>
          <p:cNvPicPr>
            <a:picLocks noChangeAspect="1"/>
          </p:cNvPicPr>
          <p:nvPr/>
        </p:nvPicPr>
        <p:blipFill>
          <a:blip r:embed="rId4"/>
          <a:stretch>
            <a:fillRect/>
          </a:stretch>
        </p:blipFill>
        <p:spPr>
          <a:xfrm>
            <a:off x="190828" y="1430667"/>
            <a:ext cx="6592155" cy="5115697"/>
          </a:xfrm>
          <a:prstGeom prst="rect">
            <a:avLst/>
          </a:prstGeom>
        </p:spPr>
      </p:pic>
    </p:spTree>
    <p:extLst>
      <p:ext uri="{BB962C8B-B14F-4D97-AF65-F5344CB8AC3E}">
        <p14:creationId xmlns:p14="http://schemas.microsoft.com/office/powerpoint/2010/main" val="36357443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45D4B-76FA-45A1-1FE6-5BD36FA987DC}"/>
              </a:ext>
            </a:extLst>
          </p:cNvPr>
          <p:cNvSpPr>
            <a:spLocks noGrp="1"/>
          </p:cNvSpPr>
          <p:nvPr>
            <p:ph type="title"/>
          </p:nvPr>
        </p:nvSpPr>
        <p:spPr>
          <a:xfrm>
            <a:off x="960120" y="317814"/>
            <a:ext cx="10268712" cy="1325635"/>
          </a:xfrm>
        </p:spPr>
        <p:txBody>
          <a:bodyPr/>
          <a:lstStyle/>
          <a:p>
            <a:r>
              <a:rPr lang="en-US" sz="2800" dirty="0"/>
              <a:t>Associations of Amyloid, White Matter Hyperintensities, and Hippocampal Volume with Cognitive Trajectories in the Oldest-Old: The 90+ Study</a:t>
            </a:r>
          </a:p>
        </p:txBody>
      </p:sp>
      <p:pic>
        <p:nvPicPr>
          <p:cNvPr id="4" name="Picture 3" descr="Chart, line chart&#10;&#10;Description automatically generated">
            <a:extLst>
              <a:ext uri="{FF2B5EF4-FFF2-40B4-BE49-F238E27FC236}">
                <a16:creationId xmlns:a16="http://schemas.microsoft.com/office/drawing/2014/main" id="{309FD1CF-7D22-165C-4673-6544CC18CC87}"/>
              </a:ext>
            </a:extLst>
          </p:cNvPr>
          <p:cNvPicPr>
            <a:picLocks noChangeAspect="1"/>
          </p:cNvPicPr>
          <p:nvPr/>
        </p:nvPicPr>
        <p:blipFill>
          <a:blip r:embed="rId3"/>
          <a:stretch>
            <a:fillRect/>
          </a:stretch>
        </p:blipFill>
        <p:spPr>
          <a:xfrm>
            <a:off x="0" y="2103365"/>
            <a:ext cx="12192000" cy="4673474"/>
          </a:xfrm>
          <a:prstGeom prst="rect">
            <a:avLst/>
          </a:prstGeom>
        </p:spPr>
      </p:pic>
    </p:spTree>
    <p:extLst>
      <p:ext uri="{BB962C8B-B14F-4D97-AF65-F5344CB8AC3E}">
        <p14:creationId xmlns:p14="http://schemas.microsoft.com/office/powerpoint/2010/main" val="1626145323"/>
      </p:ext>
    </p:extLst>
  </p:cSld>
  <p:clrMapOvr>
    <a:masterClrMapping/>
  </p:clrMapOvr>
</p:sld>
</file>

<file path=ppt/theme/theme1.xml><?xml version="1.0" encoding="utf-8"?>
<a:theme xmlns:a="http://schemas.openxmlformats.org/drawingml/2006/main" name="JuxtaposeVTI">
  <a:themeElements>
    <a:clrScheme name="AnalogousFromDarkSeedLeftStep">
      <a:dk1>
        <a:srgbClr val="000000"/>
      </a:dk1>
      <a:lt1>
        <a:srgbClr val="FFFFFF"/>
      </a:lt1>
      <a:dk2>
        <a:srgbClr val="3B2721"/>
      </a:dk2>
      <a:lt2>
        <a:srgbClr val="E2E4E8"/>
      </a:lt2>
      <a:accent1>
        <a:srgbClr val="C3984D"/>
      </a:accent1>
      <a:accent2>
        <a:srgbClr val="B1553B"/>
      </a:accent2>
      <a:accent3>
        <a:srgbClr val="C34D64"/>
      </a:accent3>
      <a:accent4>
        <a:srgbClr val="B13B84"/>
      </a:accent4>
      <a:accent5>
        <a:srgbClr val="C04DC3"/>
      </a:accent5>
      <a:accent6>
        <a:srgbClr val="7C3BB1"/>
      </a:accent6>
      <a:hlink>
        <a:srgbClr val="BF3FAD"/>
      </a:hlink>
      <a:folHlink>
        <a:srgbClr val="7F7F7F"/>
      </a:folHlink>
    </a:clrScheme>
    <a:fontScheme name="Custom 167">
      <a:majorFont>
        <a:latin typeface="Franklin Gothic Demi Cond"/>
        <a:ea typeface=""/>
        <a:cs typeface=""/>
      </a:majorFont>
      <a:minorFont>
        <a:latin typeface="Franklin Gothic Medium"/>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uxtaposeVTI" id="{FBDCC3B4-6EA8-442A-B697-43C068E31FE3}" vid="{090F2E09-E4E2-4F71-A70E-279F5A0D9E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125</TotalTime>
  <Words>4694</Words>
  <Application>Microsoft Macintosh PowerPoint</Application>
  <PresentationFormat>Widescreen</PresentationFormat>
  <Paragraphs>103</Paragraphs>
  <Slides>16</Slides>
  <Notes>14</Notes>
  <HiddenSlides>1</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Franklin Gothic Demi Cond</vt:lpstr>
      <vt:lpstr>Franklin Gothic Medium</vt:lpstr>
      <vt:lpstr>Wingdings</vt:lpstr>
      <vt:lpstr>JuxtaposeVTI</vt:lpstr>
      <vt:lpstr>AAIC Recap</vt:lpstr>
      <vt:lpstr>Highlight session</vt:lpstr>
      <vt:lpstr>PowerPoint Presentation</vt:lpstr>
      <vt:lpstr>PowerPoint Presentation</vt:lpstr>
      <vt:lpstr>Best combination of CSF biomarkers for predicting cognitive decline and clinical progression: A multi-cohort study</vt:lpstr>
      <vt:lpstr>APOE2 is associated with amyloid independent effects on tau PET signal in preclinical AD</vt:lpstr>
      <vt:lpstr>Plasma ptau231 predicts locus coeruleus integrity earlier in life than other Alzheimer’s disease plasma markers: a 7T MRI study across the adult lifespan</vt:lpstr>
      <vt:lpstr>Plasma ptau231 predicts locus coeruleus integrity earlier in life than other Alzheimer’s disease plasma markers: a 7T MRI study across the adult lifespan</vt:lpstr>
      <vt:lpstr>Associations of Amyloid, White Matter Hyperintensities, and Hippocampal Volume with Cognitive Trajectories in the Oldest-Old: The 90+ Study</vt:lpstr>
      <vt:lpstr>Associations of Amyloid, White Matter Hyperintensities, and Hippocampal Volume with Cognitive Trajectories in the Oldest-Old: The 90+ Study</vt:lpstr>
      <vt:lpstr>Associations of Amyloid, White Matter Hyperintensities, and Hippocampal Volume with Cognitive Trajectories in the Oldest-Old: The 90+ Study</vt:lpstr>
      <vt:lpstr>Association between plasma Alzheimer’s disease markers and MRI markers of cerebral small vessel disease and neurodegeneration: the SMART-MR Study</vt:lpstr>
      <vt:lpstr>Amyloid burden is not associated with brain atrophy in the oldest-old</vt:lpstr>
      <vt:lpstr>Amyloid burden is not associated with brain atrophy in the oldest-old</vt:lpstr>
      <vt:lpstr>Prevention (non-pharmacological): Exercise and Cognition: More evidence from across the lifespan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AAIC Recap</dc:title>
  <dc:creator>Linh Nguyen Ngoc Le</dc:creator>
  <cp:lastModifiedBy>Linh Nguyen Ngoc Le</cp:lastModifiedBy>
  <cp:revision>1</cp:revision>
  <dcterms:created xsi:type="dcterms:W3CDTF">2022-08-12T15:56:43Z</dcterms:created>
  <dcterms:modified xsi:type="dcterms:W3CDTF">2022-08-12T18:02:37Z</dcterms:modified>
</cp:coreProperties>
</file>

<file path=docProps/thumbnail.jpeg>
</file>